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6" r:id="rId2"/>
    <p:sldId id="311" r:id="rId3"/>
    <p:sldId id="320" r:id="rId4"/>
    <p:sldId id="322" r:id="rId5"/>
    <p:sldId id="323" r:id="rId6"/>
    <p:sldId id="324" r:id="rId7"/>
    <p:sldId id="326" r:id="rId8"/>
    <p:sldId id="325" r:id="rId9"/>
    <p:sldId id="327" r:id="rId10"/>
    <p:sldId id="328" r:id="rId11"/>
    <p:sldId id="329" r:id="rId12"/>
    <p:sldId id="330" r:id="rId13"/>
    <p:sldId id="332" r:id="rId14"/>
    <p:sldId id="314" r:id="rId15"/>
    <p:sldId id="333" r:id="rId16"/>
    <p:sldId id="331" r:id="rId17"/>
    <p:sldId id="334" r:id="rId18"/>
    <p:sldId id="335" r:id="rId19"/>
    <p:sldId id="336" r:id="rId20"/>
    <p:sldId id="338" r:id="rId21"/>
    <p:sldId id="339" r:id="rId22"/>
    <p:sldId id="341" r:id="rId23"/>
    <p:sldId id="342" r:id="rId24"/>
    <p:sldId id="345" r:id="rId25"/>
    <p:sldId id="344" r:id="rId26"/>
    <p:sldId id="346" r:id="rId27"/>
    <p:sldId id="347" r:id="rId28"/>
    <p:sldId id="348" r:id="rId29"/>
    <p:sldId id="349" r:id="rId3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2803"/>
    <a:srgbClr val="2009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721" autoAdjust="0"/>
  </p:normalViewPr>
  <p:slideViewPr>
    <p:cSldViewPr snapToGrid="0" snapToObjects="1">
      <p:cViewPr varScale="1">
        <p:scale>
          <a:sx n="109" d="100"/>
          <a:sy n="109" d="100"/>
        </p:scale>
        <p:origin x="-167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24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Rockwell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Rockwell"/>
              </a:defRPr>
            </a:lvl1pPr>
          </a:lstStyle>
          <a:p>
            <a:pPr>
              <a:defRPr/>
            </a:pPr>
            <a:fld id="{E4CF7BFE-F677-4035-8D99-FEBBA441C880}" type="datetimeFigureOut">
              <a:rPr lang="zh-TW" altLang="en-US"/>
              <a:pPr>
                <a:defRPr/>
              </a:pPr>
              <a:t>2014/9/4</a:t>
            </a:fld>
            <a:endParaRPr lang="en-US" altLang="zh-TW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Rockwell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Rockwell"/>
              </a:defRPr>
            </a:lvl1pPr>
          </a:lstStyle>
          <a:p>
            <a:pPr>
              <a:defRPr/>
            </a:pPr>
            <a:fld id="{83445AC0-F3F5-40FF-AE2C-A94CE3856C7F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909284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282575" y="228600"/>
            <a:ext cx="4235450" cy="41878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/>
          </a:p>
        </p:txBody>
      </p:sp>
      <p:sp>
        <p:nvSpPr>
          <p:cNvPr id="5" name="Rectangle 7"/>
          <p:cNvSpPr/>
          <p:nvPr/>
        </p:nvSpPr>
        <p:spPr>
          <a:xfrm>
            <a:off x="6802438" y="228600"/>
            <a:ext cx="2057400" cy="20383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/>
          </a:p>
        </p:txBody>
      </p:sp>
      <p:sp>
        <p:nvSpPr>
          <p:cNvPr id="6" name="Rectangle 9"/>
          <p:cNvSpPr/>
          <p:nvPr/>
        </p:nvSpPr>
        <p:spPr>
          <a:xfrm>
            <a:off x="4624388" y="2378075"/>
            <a:ext cx="2057400" cy="20383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/>
          </a:p>
        </p:txBody>
      </p:sp>
      <p:sp>
        <p:nvSpPr>
          <p:cNvPr id="7" name="TextBox 14"/>
          <p:cNvSpPr txBox="1"/>
          <p:nvPr/>
        </p:nvSpPr>
        <p:spPr>
          <a:xfrm>
            <a:off x="425450" y="174625"/>
            <a:ext cx="412750" cy="83185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sz="5400" b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rPr>
              <a:t>+</a:t>
            </a:r>
          </a:p>
        </p:txBody>
      </p:sp>
      <p:sp>
        <p:nvSpPr>
          <p:cNvPr id="8" name="Rectangle 10"/>
          <p:cNvSpPr/>
          <p:nvPr/>
        </p:nvSpPr>
        <p:spPr>
          <a:xfrm>
            <a:off x="4624388" y="228600"/>
            <a:ext cx="2057400" cy="20383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/>
          </a:p>
        </p:txBody>
      </p:sp>
      <p:sp>
        <p:nvSpPr>
          <p:cNvPr id="9" name="Rectangle 11"/>
          <p:cNvSpPr/>
          <p:nvPr/>
        </p:nvSpPr>
        <p:spPr>
          <a:xfrm>
            <a:off x="6802438" y="2378075"/>
            <a:ext cx="2057400" cy="20383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6200"/>
            <a:ext cx="12319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4D7DBD2B-5091-48F8-9271-FA79C980AFEE}" type="datetimeFigureOut">
              <a:rPr lang="en-US"/>
              <a:pPr>
                <a:defRPr/>
              </a:pPr>
              <a:t>9/4/2014</a:t>
            </a:fld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900" y="6426200"/>
            <a:ext cx="26162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/>
        </p:nvSpPr>
        <p:spPr>
          <a:xfrm>
            <a:off x="8166100" y="282575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/>
          </a:p>
        </p:txBody>
      </p:sp>
      <p:sp>
        <p:nvSpPr>
          <p:cNvPr id="8" name="TextBox 9"/>
          <p:cNvSpPr txBox="1"/>
          <p:nvPr/>
        </p:nvSpPr>
        <p:spPr>
          <a:xfrm>
            <a:off x="223838" y="228600"/>
            <a:ext cx="260350" cy="55403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sz="3600" b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0" y="1985963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0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60DDC-02F6-4ADF-AA82-9612C28D37A8}" type="datetimeFigureOut">
              <a:rPr lang="en-US"/>
              <a:pPr>
                <a:defRPr/>
              </a:pPr>
              <a:t>9/4/2014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E9AF0-7615-4EE4-860A-8198815990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/>
          <p:nvPr/>
        </p:nvSpPr>
        <p:spPr>
          <a:xfrm>
            <a:off x="8166100" y="282575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/>
          </a:p>
        </p:txBody>
      </p:sp>
      <p:sp>
        <p:nvSpPr>
          <p:cNvPr id="4" name="TextBox 7"/>
          <p:cNvSpPr txBox="1"/>
          <p:nvPr/>
        </p:nvSpPr>
        <p:spPr>
          <a:xfrm>
            <a:off x="223838" y="228600"/>
            <a:ext cx="260350" cy="55403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sz="3600" b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1C9150-AB1C-47EC-8D85-7A1CEC5DD058}" type="datetimeFigureOut">
              <a:rPr lang="en-US"/>
              <a:pPr>
                <a:defRPr/>
              </a:pPr>
              <a:t>9/4/2014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A1EC96-2399-437F-84EC-E2FD6697D6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8166100" y="282575"/>
            <a:ext cx="685800" cy="301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D2710E-79F3-4A90-A8F7-BFF796D861D8}" type="datetimeFigureOut">
              <a:rPr lang="en-US"/>
              <a:pPr>
                <a:defRPr/>
              </a:pPr>
              <a:t>9/4/2014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AAECC4-0543-4263-8E73-3B2093C286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282575" y="228600"/>
            <a:ext cx="3451225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/>
          </a:p>
        </p:txBody>
      </p:sp>
      <p:sp>
        <p:nvSpPr>
          <p:cNvPr id="6" name="TextBox 8"/>
          <p:cNvSpPr txBox="1"/>
          <p:nvPr/>
        </p:nvSpPr>
        <p:spPr>
          <a:xfrm>
            <a:off x="425450" y="174625"/>
            <a:ext cx="412750" cy="83185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sz="5400" b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50"/>
            <a:ext cx="3255264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8775" y="273050"/>
            <a:ext cx="4597399" cy="585311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0"/>
            <a:ext cx="325526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400" y="6423025"/>
            <a:ext cx="15367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75E0B5-D3D7-4386-9B3C-605CA4BEF076}" type="datetimeFigureOut">
              <a:rPr lang="en-US"/>
              <a:pPr>
                <a:defRPr/>
              </a:pPr>
              <a:t>9/4/2014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213" y="6423025"/>
            <a:ext cx="33162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/>
          <p:nvPr/>
        </p:nvSpPr>
        <p:spPr>
          <a:xfrm>
            <a:off x="8166100" y="282575"/>
            <a:ext cx="685800" cy="301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/>
          </a:p>
        </p:txBody>
      </p:sp>
      <p:sp>
        <p:nvSpPr>
          <p:cNvPr id="6" name="TextBox 9"/>
          <p:cNvSpPr txBox="1"/>
          <p:nvPr/>
        </p:nvSpPr>
        <p:spPr>
          <a:xfrm>
            <a:off x="3989388" y="3370263"/>
            <a:ext cx="220662" cy="3698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sz="2400" b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rPr>
              <a:t>+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228600"/>
            <a:ext cx="3460658" cy="6345238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Faire glisser l'image vers l'espace réservé ou cliquer sur l'icône pour l'ajouter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400" y="6423025"/>
            <a:ext cx="15367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25C708-2B61-4C29-AFED-E82FBE634F80}" type="datetimeFigureOut">
              <a:rPr lang="en-US"/>
              <a:pPr>
                <a:defRPr/>
              </a:pPr>
              <a:t>9/4/2014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025"/>
            <a:ext cx="30051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D14601-0F2F-4194-860A-4373A1428E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u-dessus de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6802438" y="228600"/>
            <a:ext cx="2057400" cy="20383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/>
          </a:p>
        </p:txBody>
      </p:sp>
      <p:sp>
        <p:nvSpPr>
          <p:cNvPr id="6" name="Rectangle 8"/>
          <p:cNvSpPr/>
          <p:nvPr/>
        </p:nvSpPr>
        <p:spPr>
          <a:xfrm>
            <a:off x="6802438" y="2378075"/>
            <a:ext cx="2057400" cy="20383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/>
          </a:p>
        </p:txBody>
      </p:sp>
      <p:sp>
        <p:nvSpPr>
          <p:cNvPr id="7" name="TextBox 9"/>
          <p:cNvSpPr txBox="1"/>
          <p:nvPr/>
        </p:nvSpPr>
        <p:spPr>
          <a:xfrm>
            <a:off x="327025" y="4632325"/>
            <a:ext cx="220663" cy="3698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sz="2400" b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rPr>
              <a:t>+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505" y="4424082"/>
            <a:ext cx="6191157" cy="83371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28600"/>
            <a:ext cx="6378389" cy="41879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Faire glisser l'image vers l'espace réservé ou cliquer sur l'icône pour l'ajouter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6505" y="5257799"/>
            <a:ext cx="6191157" cy="885825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87C982-FC50-4E33-823D-C568635AE69C}" type="datetimeFigureOut">
              <a:rPr lang="en-US"/>
              <a:pPr>
                <a:defRPr/>
              </a:pPr>
              <a:t>9/4/2014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2644CF-EA21-4C0F-ABEF-42CEFE701A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images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/>
          <p:nvPr/>
        </p:nvSpPr>
        <p:spPr>
          <a:xfrm>
            <a:off x="282575" y="228600"/>
            <a:ext cx="6386513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/>
          </a:p>
        </p:txBody>
      </p:sp>
      <p:sp>
        <p:nvSpPr>
          <p:cNvPr id="7" name="TextBox 8"/>
          <p:cNvSpPr txBox="1"/>
          <p:nvPr/>
        </p:nvSpPr>
        <p:spPr>
          <a:xfrm>
            <a:off x="425450" y="174625"/>
            <a:ext cx="412750" cy="83185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sz="5400" b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rPr>
              <a:t>+</a:t>
            </a:r>
          </a:p>
        </p:txBody>
      </p:sp>
      <p:sp>
        <p:nvSpPr>
          <p:cNvPr id="8" name="Rectangle 9"/>
          <p:cNvSpPr/>
          <p:nvPr/>
        </p:nvSpPr>
        <p:spPr>
          <a:xfrm>
            <a:off x="6802438" y="228600"/>
            <a:ext cx="2057400" cy="20383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6181611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6179566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4940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fr-FR" noProof="0" smtClean="0"/>
              <a:t>Faire glisser l'image vers l'espace réservé ou cliquer sur l'icône pour l'ajouter</a:t>
            </a:r>
            <a:endParaRPr noProof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802438" y="4535424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fr-FR" noProof="0" smtClean="0"/>
              <a:t>Faire glisser l'image vers l'espace réservé ou cliquer sur l'icône pour l'ajouter</a:t>
            </a:r>
            <a:endParaRPr noProof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5"/>
          </p:nvPr>
        </p:nvSpPr>
        <p:spPr>
          <a:xfrm>
            <a:off x="5211763" y="6235700"/>
            <a:ext cx="134937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5E6A60F-5B1F-4B7A-A50A-11E980A50FE7}" type="datetimeFigureOut">
              <a:rPr lang="en-US"/>
              <a:pPr>
                <a:defRPr/>
              </a:pPr>
              <a:t>9/4/2014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6"/>
          </p:nvPr>
        </p:nvSpPr>
        <p:spPr>
          <a:xfrm>
            <a:off x="381000" y="6235700"/>
            <a:ext cx="4648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953567-06E4-4970-A490-41553C61C8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mages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/>
        </p:nvSpPr>
        <p:spPr>
          <a:xfrm>
            <a:off x="282575" y="228600"/>
            <a:ext cx="423545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/>
          </a:p>
        </p:txBody>
      </p:sp>
      <p:sp>
        <p:nvSpPr>
          <p:cNvPr id="8" name="TextBox 8"/>
          <p:cNvSpPr txBox="1"/>
          <p:nvPr/>
        </p:nvSpPr>
        <p:spPr>
          <a:xfrm>
            <a:off x="425450" y="174625"/>
            <a:ext cx="412750" cy="83185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sz="5400" b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rPr>
              <a:t>+</a:t>
            </a:r>
          </a:p>
        </p:txBody>
      </p:sp>
      <p:sp>
        <p:nvSpPr>
          <p:cNvPr id="9" name="Rectangle 9"/>
          <p:cNvSpPr/>
          <p:nvPr/>
        </p:nvSpPr>
        <p:spPr>
          <a:xfrm>
            <a:off x="6802438" y="228600"/>
            <a:ext cx="2057400" cy="20383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/>
          </a:p>
        </p:txBody>
      </p:sp>
      <p:sp>
        <p:nvSpPr>
          <p:cNvPr id="10" name="Rectangle 10"/>
          <p:cNvSpPr/>
          <p:nvPr/>
        </p:nvSpPr>
        <p:spPr>
          <a:xfrm>
            <a:off x="4624388" y="4535488"/>
            <a:ext cx="2057400" cy="20383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4016633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401530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624388" y="228600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fr-FR" noProof="0" smtClean="0"/>
              <a:t>Faire glisser l'image vers l'espace réservé ou cliquer sur l'icône pour l'ajouter</a:t>
            </a:r>
            <a:endParaRPr noProof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624388" y="2381663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fr-FR" noProof="0" smtClean="0"/>
              <a:t>Faire glisser l'image vers l'espace réservé ou cliquer sur l'icône pour l'ajouter</a:t>
            </a:r>
            <a:endParaRPr noProof="0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6803136" y="2381662"/>
            <a:ext cx="2057400" cy="418795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fr-FR" noProof="0" smtClean="0"/>
              <a:t>Faire glisser l'image vers l'espace réservé ou cliquer sur l'icône pour l'ajouter</a:t>
            </a:r>
            <a:endParaRPr noProof="0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6"/>
          </p:nvPr>
        </p:nvSpPr>
        <p:spPr>
          <a:xfrm>
            <a:off x="3048000" y="6235700"/>
            <a:ext cx="134778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3148D06-740A-4D34-99EB-6CFCCE7A068E}" type="datetimeFigureOut">
              <a:rPr lang="en-US"/>
              <a:pPr>
                <a:defRPr/>
              </a:pPr>
              <a:t>9/4/2014</a:t>
            </a:fld>
            <a:endParaRPr lang="en-US"/>
          </a:p>
        </p:txBody>
      </p:sp>
      <p:sp>
        <p:nvSpPr>
          <p:cNvPr id="15" name="Footer Placeholder 5"/>
          <p:cNvSpPr>
            <a:spLocks noGrp="1"/>
          </p:cNvSpPr>
          <p:nvPr>
            <p:ph type="ftr" sz="quarter" idx="17"/>
          </p:nvPr>
        </p:nvSpPr>
        <p:spPr>
          <a:xfrm>
            <a:off x="381000" y="6235700"/>
            <a:ext cx="2590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2DB65B-8469-40F6-85C8-484037EAC3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mages avec légende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/>
          <p:nvPr/>
        </p:nvSpPr>
        <p:spPr>
          <a:xfrm>
            <a:off x="8166100" y="282575"/>
            <a:ext cx="685800" cy="301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/>
          </a:p>
        </p:txBody>
      </p:sp>
      <p:sp>
        <p:nvSpPr>
          <p:cNvPr id="8" name="TextBox 9"/>
          <p:cNvSpPr txBox="1"/>
          <p:nvPr/>
        </p:nvSpPr>
        <p:spPr>
          <a:xfrm>
            <a:off x="4749800" y="3370263"/>
            <a:ext cx="220663" cy="3698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sz="2400" b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rPr>
              <a:t>+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3124200"/>
            <a:ext cx="3108960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365248"/>
            <a:ext cx="4240119" cy="41879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Faire glisser l'image vers l'espace réservé ou cliquer sur l'icône pour l'ajouter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3995737"/>
            <a:ext cx="3108960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277905" y="228600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fr-FR" noProof="0" smtClean="0"/>
              <a:t>Faire glisser l'image vers l'espace réservé ou cliquer sur l'icône pour l'ajouter</a:t>
            </a:r>
            <a:endParaRPr noProof="0"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2460625" y="228600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fr-FR" noProof="0" smtClean="0"/>
              <a:t>Faire glisser l'image vers l'espace réservé ou cliquer sur l'icône pour l'ajouter</a:t>
            </a:r>
            <a:endParaRPr noProof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5"/>
          </p:nvPr>
        </p:nvSpPr>
        <p:spPr>
          <a:xfrm>
            <a:off x="7391400" y="6423025"/>
            <a:ext cx="15367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E0F3EE-A051-42B2-A62A-0FBE1BB49295}" type="datetimeFigureOut">
              <a:rPr lang="en-US"/>
              <a:pPr>
                <a:defRPr/>
              </a:pPr>
              <a:t>9/4/2014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6"/>
          </p:nvPr>
        </p:nvSpPr>
        <p:spPr>
          <a:xfrm>
            <a:off x="4191000" y="6423025"/>
            <a:ext cx="30051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96839-5959-4E86-A7C4-53E93FE776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8166100" y="282575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/>
          </a:p>
        </p:txBody>
      </p:sp>
      <p:sp>
        <p:nvSpPr>
          <p:cNvPr id="5" name="TextBox 8"/>
          <p:cNvSpPr txBox="1"/>
          <p:nvPr/>
        </p:nvSpPr>
        <p:spPr>
          <a:xfrm>
            <a:off x="223838" y="228600"/>
            <a:ext cx="260350" cy="55403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sz="3600" b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FB8B10-1569-4468-A728-F2E9D2E72F1D}" type="datetimeFigureOut">
              <a:rPr lang="en-US"/>
              <a:pPr>
                <a:defRPr/>
              </a:pPr>
              <a:t>9/4/2014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FB142-71CF-45D8-9449-9CFEE16CF3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8210550" y="282575"/>
            <a:ext cx="64135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/>
          </a:p>
        </p:txBody>
      </p:sp>
      <p:sp>
        <p:nvSpPr>
          <p:cNvPr id="5" name="TextBox 8"/>
          <p:cNvSpPr txBox="1"/>
          <p:nvPr/>
        </p:nvSpPr>
        <p:spPr>
          <a:xfrm>
            <a:off x="223838" y="228600"/>
            <a:ext cx="260350" cy="55403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sz="3600" b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rPr>
              <a:t>+</a:t>
            </a:r>
          </a:p>
        </p:txBody>
      </p:sp>
      <p:sp>
        <p:nvSpPr>
          <p:cNvPr id="6" name="Rectangle 9"/>
          <p:cNvSpPr/>
          <p:nvPr/>
        </p:nvSpPr>
        <p:spPr>
          <a:xfrm>
            <a:off x="8067675" y="282575"/>
            <a:ext cx="92075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A74B9-E778-47B4-88B5-20A3E2896BFD}" type="datetimeFigureOut">
              <a:rPr lang="en-US"/>
              <a:pPr>
                <a:defRPr/>
              </a:pPr>
              <a:t>9/4/2014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A30ED-1C32-4D3E-AE55-1636864D56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8166100" y="282575"/>
            <a:ext cx="685800" cy="301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/>
          </a:p>
        </p:txBody>
      </p:sp>
      <p:sp>
        <p:nvSpPr>
          <p:cNvPr id="5" name="TextBox 8"/>
          <p:cNvSpPr txBox="1"/>
          <p:nvPr/>
        </p:nvSpPr>
        <p:spPr>
          <a:xfrm rot="16200000">
            <a:off x="8593932" y="561181"/>
            <a:ext cx="260350" cy="55403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sz="3600" b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rPr>
              <a:t>+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95772" y="954742"/>
            <a:ext cx="681318" cy="5171422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58756"/>
            <a:ext cx="6858000" cy="518486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DADE5-21C2-4CDE-83F8-AE69E040DE9F}" type="datetimeFigureOut">
              <a:rPr lang="en-US"/>
              <a:pPr>
                <a:defRPr/>
              </a:pPr>
              <a:t>9/4/2014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705BC8-D579-43E9-8735-838517B5BD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GB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zh-TW" altLang="en-GB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GB" smtClean="0"/>
              <a:t>按一下以編輯母片文字樣式</a:t>
            </a:r>
          </a:p>
          <a:p>
            <a:pPr lvl="1"/>
            <a:r>
              <a:rPr lang="zh-TW" altLang="en-GB" smtClean="0"/>
              <a:t>第二層</a:t>
            </a:r>
          </a:p>
          <a:p>
            <a:pPr lvl="2"/>
            <a:r>
              <a:rPr lang="zh-TW" altLang="en-GB" smtClean="0"/>
              <a:t>第三層</a:t>
            </a:r>
          </a:p>
          <a:p>
            <a:pPr lvl="3"/>
            <a:r>
              <a:rPr lang="zh-TW" altLang="en-GB" smtClean="0"/>
              <a:t>第四層</a:t>
            </a:r>
          </a:p>
          <a:p>
            <a:pPr lvl="4"/>
            <a:r>
              <a:rPr lang="zh-TW" altLang="en-GB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zh-TW" altLang="en-GB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GB" smtClean="0"/>
              <a:t>按一下以編輯母片文字樣式</a:t>
            </a:r>
          </a:p>
          <a:p>
            <a:pPr lvl="1"/>
            <a:r>
              <a:rPr lang="zh-TW" altLang="en-GB" smtClean="0"/>
              <a:t>第二層</a:t>
            </a:r>
          </a:p>
          <a:p>
            <a:pPr lvl="2"/>
            <a:r>
              <a:rPr lang="zh-TW" altLang="en-GB" smtClean="0"/>
              <a:t>第三層</a:t>
            </a:r>
          </a:p>
          <a:p>
            <a:pPr lvl="3"/>
            <a:r>
              <a:rPr lang="zh-TW" altLang="en-GB" smtClean="0"/>
              <a:t>第四層</a:t>
            </a:r>
          </a:p>
          <a:p>
            <a:pPr lvl="4"/>
            <a:r>
              <a:rPr lang="zh-TW" altLang="en-GB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1E438-713D-2347-AA14-CAF7EB265454}" type="datetimeFigureOut">
              <a:rPr lang="zh-TW" altLang="en-US" smtClean="0"/>
              <a:pPr/>
              <a:t>2014/9/4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52320" y="6165304"/>
            <a:ext cx="502920" cy="502920"/>
          </a:xfrm>
        </p:spPr>
        <p:txBody>
          <a:bodyPr/>
          <a:lstStyle/>
          <a:p>
            <a:fld id="{ABA45B16-3629-B042-898E-7EF866A49B53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13" name="圖片 12" descr="logo_S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5589240"/>
            <a:ext cx="1934425" cy="1369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1296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GB" dirty="0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GB" smtClean="0"/>
              <a:t>按一下以編輯母片文字樣式</a:t>
            </a:r>
          </a:p>
          <a:p>
            <a:pPr lvl="1"/>
            <a:r>
              <a:rPr lang="zh-TW" altLang="en-GB" smtClean="0"/>
              <a:t>第二層</a:t>
            </a:r>
          </a:p>
          <a:p>
            <a:pPr lvl="2"/>
            <a:r>
              <a:rPr lang="zh-TW" altLang="en-GB" smtClean="0"/>
              <a:t>第三層</a:t>
            </a:r>
          </a:p>
          <a:p>
            <a:pPr lvl="3"/>
            <a:r>
              <a:rPr lang="zh-TW" altLang="en-GB" smtClean="0"/>
              <a:t>第四層</a:t>
            </a:r>
          </a:p>
          <a:p>
            <a:pPr lvl="4"/>
            <a:r>
              <a:rPr lang="zh-TW" altLang="en-GB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64192-FE23-694F-A19F-039DA44059AD}" type="datetimeFigureOut">
              <a:rPr lang="zh-TW" altLang="en-US" smtClean="0"/>
              <a:pPr/>
              <a:t>2014/9/4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52320" y="6165304"/>
            <a:ext cx="502920" cy="502920"/>
          </a:xfrm>
        </p:spPr>
        <p:txBody>
          <a:bodyPr/>
          <a:lstStyle/>
          <a:p>
            <a:fld id="{ABA45B16-3629-B042-898E-7EF866A49B53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8" name="圖片 7" descr="logo_S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5589240"/>
            <a:ext cx="1934425" cy="1369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101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8166100" y="282575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/>
          </a:p>
        </p:txBody>
      </p:sp>
      <p:sp>
        <p:nvSpPr>
          <p:cNvPr id="6" name="TextBox 8"/>
          <p:cNvSpPr txBox="1"/>
          <p:nvPr/>
        </p:nvSpPr>
        <p:spPr>
          <a:xfrm>
            <a:off x="223838" y="228600"/>
            <a:ext cx="260350" cy="55403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sz="3600" b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134471"/>
            <a:ext cx="7556313" cy="995082"/>
          </a:xfrm>
        </p:spPr>
        <p:txBody>
          <a:bodyPr anchor="b"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518" y="1129553"/>
            <a:ext cx="7558960" cy="774700"/>
          </a:xfrm>
        </p:spPr>
        <p:txBody>
          <a:bodyPr rtlCol="0">
            <a:noAutofit/>
          </a:bodyPr>
          <a:lstStyle>
            <a:lvl1pPr marL="0" indent="0">
              <a:buNone/>
              <a:defRPr kumimoji="0" sz="2400" b="0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EF527-3D2B-4BB0-8C50-B78806AED77A}" type="datetimeFigureOut">
              <a:rPr lang="en-US"/>
              <a:pPr>
                <a:defRPr/>
              </a:pPr>
              <a:t>9/4/2014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78346-1B05-42E5-B448-1EFB025942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 avec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2575" y="228600"/>
            <a:ext cx="4235450" cy="41878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83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/>
          </a:p>
        </p:txBody>
      </p:sp>
      <p:sp>
        <p:nvSpPr>
          <p:cNvPr id="9" name="Rectangle 9"/>
          <p:cNvSpPr/>
          <p:nvPr/>
        </p:nvSpPr>
        <p:spPr>
          <a:xfrm>
            <a:off x="4624388" y="2378075"/>
            <a:ext cx="2057400" cy="20383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/>
          </a:p>
        </p:txBody>
      </p:sp>
      <p:sp>
        <p:nvSpPr>
          <p:cNvPr id="10" name="TextBox 14"/>
          <p:cNvSpPr txBox="1"/>
          <p:nvPr/>
        </p:nvSpPr>
        <p:spPr>
          <a:xfrm>
            <a:off x="425450" y="174625"/>
            <a:ext cx="412750" cy="83185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sz="5400" b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4624388" y="228600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fr-FR" noProof="0" smtClean="0"/>
              <a:t>Faire glisser l'image vers l'espace réservé ou cliquer sur l'icône pour l'ajouter</a:t>
            </a:r>
            <a:endParaRPr noProof="0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7440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fr-FR" noProof="0" smtClean="0"/>
              <a:t>Faire glisser l'image vers l'espace réservé ou cliquer sur l'icône pour l'ajouter</a:t>
            </a:r>
            <a:endParaRPr noProof="0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1779494"/>
            <a:ext cx="3086100" cy="2040905"/>
          </a:xfrm>
        </p:spPr>
        <p:txBody>
          <a:bodyPr lIns="45720" rIns="45720">
            <a:noAutofit/>
          </a:bodyPr>
          <a:lstStyle>
            <a:lvl1pPr marL="0" indent="0" algn="ctr">
              <a:spcBef>
                <a:spcPts val="600"/>
              </a:spcBef>
              <a:buNone/>
              <a:defRPr sz="46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4"/>
          </p:nvPr>
        </p:nvSpPr>
        <p:spPr>
          <a:xfrm>
            <a:off x="4800600" y="6426200"/>
            <a:ext cx="12319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3FD0D5F0-E441-4507-96EA-4D365DE20FE0}" type="datetimeFigureOut">
              <a:rPr lang="en-US"/>
              <a:pPr>
                <a:defRPr/>
              </a:pPr>
              <a:t>9/4/2014</a:t>
            </a:fld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6311900" y="6426200"/>
            <a:ext cx="26162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658813" y="228600"/>
            <a:ext cx="8201025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/>
          </a:p>
        </p:txBody>
      </p:sp>
      <p:sp>
        <p:nvSpPr>
          <p:cNvPr id="5" name="TextBox 7"/>
          <p:cNvSpPr txBox="1"/>
          <p:nvPr/>
        </p:nvSpPr>
        <p:spPr>
          <a:xfrm>
            <a:off x="2003425" y="3111500"/>
            <a:ext cx="260350" cy="61436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sz="4000" b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rPr>
              <a:t>+</a:t>
            </a:r>
          </a:p>
        </p:txBody>
      </p:sp>
      <p:sp>
        <p:nvSpPr>
          <p:cNvPr id="6" name="Rectangle 8"/>
          <p:cNvSpPr/>
          <p:nvPr/>
        </p:nvSpPr>
        <p:spPr>
          <a:xfrm>
            <a:off x="285750" y="228600"/>
            <a:ext cx="212725" cy="63452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0"/>
            <a:ext cx="5638800" cy="1362075"/>
          </a:xfrm>
        </p:spPr>
        <p:txBody>
          <a:bodyPr anchor="b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7"/>
          </a:xfr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58813" y="6248400"/>
            <a:ext cx="1474787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2BFB4A5-3178-48F8-96FC-6FA393615773}" type="datetimeFigureOut">
              <a:rPr lang="en-US"/>
              <a:pPr>
                <a:defRPr/>
              </a:pPr>
              <a:t>9/4/2014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248400"/>
            <a:ext cx="5638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05800" y="6248400"/>
            <a:ext cx="5540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488F2C-D35A-4576-B3A0-5999C593EE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/>
          <p:nvPr/>
        </p:nvSpPr>
        <p:spPr>
          <a:xfrm>
            <a:off x="8210550" y="282575"/>
            <a:ext cx="64135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/>
          </a:p>
        </p:txBody>
      </p:sp>
      <p:sp>
        <p:nvSpPr>
          <p:cNvPr id="6" name="Rectangle 11"/>
          <p:cNvSpPr/>
          <p:nvPr/>
        </p:nvSpPr>
        <p:spPr>
          <a:xfrm>
            <a:off x="8067675" y="282575"/>
            <a:ext cx="92075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/>
          </a:p>
        </p:txBody>
      </p:sp>
      <p:sp>
        <p:nvSpPr>
          <p:cNvPr id="7" name="TextBox 9"/>
          <p:cNvSpPr txBox="1"/>
          <p:nvPr/>
        </p:nvSpPr>
        <p:spPr>
          <a:xfrm>
            <a:off x="223838" y="228600"/>
            <a:ext cx="260350" cy="55403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sz="3600" b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38A93-3EEE-402F-B7DE-FF0EDE42A969}" type="datetimeFigureOut">
              <a:rPr lang="en-US"/>
              <a:pPr>
                <a:defRPr/>
              </a:pPr>
              <a:t>9/4/2014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7E92B2-BC82-487F-9B8A-D922846A00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/>
          <p:nvPr/>
        </p:nvSpPr>
        <p:spPr>
          <a:xfrm>
            <a:off x="8166100" y="282575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/>
          </a:p>
        </p:txBody>
      </p:sp>
      <p:sp>
        <p:nvSpPr>
          <p:cNvPr id="8" name="TextBox 11"/>
          <p:cNvSpPr txBox="1"/>
          <p:nvPr/>
        </p:nvSpPr>
        <p:spPr>
          <a:xfrm>
            <a:off x="223838" y="228600"/>
            <a:ext cx="260350" cy="55403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sz="3600" b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7541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99878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7541" y="2070847"/>
            <a:ext cx="3657600" cy="322729"/>
          </a:xfrm>
          <a:prstGeom prst="rect">
            <a:avLst/>
          </a:prstGeom>
          <a:solidFill>
            <a:schemeClr val="accent3"/>
          </a:solidFill>
        </p:spPr>
        <p:txBody>
          <a:bodyPr tIns="0" bIns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99878" y="2070847"/>
            <a:ext cx="3657600" cy="3227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tIns="0" bIns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296AD8-857A-404C-ADC5-821F39341199}" type="datetimeFigureOut">
              <a:rPr lang="en-US"/>
              <a:pPr>
                <a:defRPr/>
              </a:pPr>
              <a:t>9/4/2014</a:t>
            </a:fld>
            <a:endParaRPr lang="en-US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2C6AC8-D998-4BD3-9BB4-FABC205A46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us, Haut et b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9"/>
          <p:cNvSpPr txBox="1"/>
          <p:nvPr/>
        </p:nvSpPr>
        <p:spPr>
          <a:xfrm>
            <a:off x="223838" y="228600"/>
            <a:ext cx="260350" cy="55403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sz="3600" b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rPr>
              <a:t>+</a:t>
            </a:r>
          </a:p>
        </p:txBody>
      </p:sp>
      <p:sp>
        <p:nvSpPr>
          <p:cNvPr id="6" name="Rectangle 13"/>
          <p:cNvSpPr/>
          <p:nvPr/>
        </p:nvSpPr>
        <p:spPr>
          <a:xfrm>
            <a:off x="8166100" y="282575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7" y="1985963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7" y="4164965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7A3302-4AAC-41A5-8B07-A8B9D447FF9A}" type="datetimeFigureOut">
              <a:rPr lang="en-US"/>
              <a:pPr>
                <a:defRPr/>
              </a:pPr>
              <a:t>9/4/2014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67F5A0-4FE0-4D6B-8CE7-E260DD95C0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/>
          <p:nvPr/>
        </p:nvSpPr>
        <p:spPr>
          <a:xfrm>
            <a:off x="8166100" y="282575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/>
          </a:p>
        </p:txBody>
      </p:sp>
      <p:sp>
        <p:nvSpPr>
          <p:cNvPr id="7" name="TextBox 9"/>
          <p:cNvSpPr txBox="1"/>
          <p:nvPr/>
        </p:nvSpPr>
        <p:spPr>
          <a:xfrm>
            <a:off x="223838" y="228600"/>
            <a:ext cx="260350" cy="55403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sz="3600" b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7EA53B-8DB8-4B49-A317-BB0A747182EA}" type="datetimeFigureOut">
              <a:rPr lang="en-US"/>
              <a:pPr>
                <a:defRPr/>
              </a:pPr>
              <a:t>9/4/2014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024A29-6F53-4108-8474-CE587C7D4E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98475" y="484188"/>
            <a:ext cx="7556500" cy="111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zh-TW" smtClean="0"/>
              <a:t>Cliquez et modifiez le titre</a:t>
            </a:r>
            <a:endParaRPr lang="zh-TW" altLang="zh-TW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98475" y="1981200"/>
            <a:ext cx="7556500" cy="414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zh-TW" smtClean="0"/>
              <a:t>Cliquez pour modifier les styles du texte du masque</a:t>
            </a:r>
          </a:p>
          <a:p>
            <a:pPr lvl="1"/>
            <a:r>
              <a:rPr lang="fr-FR" altLang="zh-TW" smtClean="0"/>
              <a:t>Deuxième niveau</a:t>
            </a:r>
          </a:p>
          <a:p>
            <a:pPr lvl="2"/>
            <a:r>
              <a:rPr lang="fr-FR" altLang="zh-TW" smtClean="0"/>
              <a:t>Troisième niveau</a:t>
            </a:r>
          </a:p>
          <a:p>
            <a:pPr lvl="3"/>
            <a:r>
              <a:rPr lang="fr-FR" altLang="zh-TW" smtClean="0"/>
              <a:t>Quatrième niveau</a:t>
            </a:r>
          </a:p>
          <a:p>
            <a:pPr lvl="4"/>
            <a:r>
              <a:rPr lang="fr-FR" altLang="zh-TW" smtClean="0"/>
              <a:t>Cinquième niveau</a:t>
            </a:r>
            <a:endParaRPr lang="zh-TW" altLang="zh-TW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4500" y="64230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1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8354D4A-70B9-4C1E-8002-46EF438BCC98}" type="datetimeFigureOut">
              <a:rPr lang="en-US"/>
              <a:pPr>
                <a:defRPr/>
              </a:pPr>
              <a:t>9/4/2014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613" y="6423025"/>
            <a:ext cx="61229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1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800" y="242888"/>
            <a:ext cx="554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CA2842B-90AD-462E-80AE-CFA9072CF3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  <p:sldLayoutId id="2147483700" r:id="rId20"/>
    <p:sldLayoutId id="2147483702" r:id="rId21"/>
    <p:sldLayoutId id="2147483703" r:id="rId2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/>
        </a:defRPr>
      </a:lvl9pPr>
    </p:titleStyle>
    <p:bodyStyle>
      <a:lvl1pPr marL="228600" indent="-228600" algn="l" rtl="0" eaLnBrk="0" fontAlgn="base" hangingPunct="0">
        <a:spcBef>
          <a:spcPts val="2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rgbClr val="595959"/>
          </a:solidFill>
          <a:latin typeface="+mn-lt"/>
          <a:ea typeface="+mn-ea"/>
          <a:cs typeface="+mn-cs"/>
        </a:defRPr>
      </a:lvl1pPr>
      <a:lvl2pPr marL="457200" indent="-228600" algn="l" rtl="0" eaLnBrk="0" fontAlgn="base" hangingPunct="0">
        <a:spcBef>
          <a:spcPts val="600"/>
        </a:spcBef>
        <a:spcAft>
          <a:spcPct val="0"/>
        </a:spcAft>
        <a:buClr>
          <a:srgbClr val="B870B8"/>
        </a:buClr>
        <a:buSzPct val="75000"/>
        <a:buFont typeface="Wingdings" pitchFamily="2" charset="2"/>
        <a:buChar char="n"/>
        <a:defRPr kern="1200">
          <a:solidFill>
            <a:srgbClr val="595959"/>
          </a:solidFill>
          <a:latin typeface="+mn-lt"/>
          <a:ea typeface="+mn-ea"/>
          <a:cs typeface="+mn-cs"/>
        </a:defRPr>
      </a:lvl2pPr>
      <a:lvl3pPr marL="685800" indent="-2286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ern="1200">
          <a:solidFill>
            <a:srgbClr val="595959"/>
          </a:solidFill>
          <a:latin typeface="+mn-lt"/>
          <a:ea typeface="+mn-ea"/>
          <a:cs typeface="+mn-cs"/>
        </a:defRPr>
      </a:lvl3pPr>
      <a:lvl4pPr marL="914400" indent="-228600" algn="l" rtl="0" eaLnBrk="0" fontAlgn="base" hangingPunct="0">
        <a:spcBef>
          <a:spcPts val="600"/>
        </a:spcBef>
        <a:spcAft>
          <a:spcPct val="0"/>
        </a:spcAft>
        <a:buClr>
          <a:srgbClr val="B870B8"/>
        </a:buClr>
        <a:buSzPct val="75000"/>
        <a:buFont typeface="Wingdings" pitchFamily="2" charset="2"/>
        <a:buChar char="n"/>
        <a:defRPr kern="1200">
          <a:solidFill>
            <a:srgbClr val="595959"/>
          </a:solidFill>
          <a:latin typeface="+mn-lt"/>
          <a:ea typeface="+mn-ea"/>
          <a:cs typeface="+mn-cs"/>
        </a:defRPr>
      </a:lvl4pPr>
      <a:lvl5pPr marL="1143000" indent="-2286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ern="1200">
          <a:solidFill>
            <a:srgbClr val="595959"/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cu.nsysu.edu.tw/index.php?en" TargetMode="External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ghrm.nsysu.edu.tw/" TargetMode="External"/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9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6.jpeg"/><Relationship Id="rId7" Type="http://schemas.openxmlformats.org/officeDocument/2006/relationships/image" Target="../media/image14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3.jp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8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3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7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cindy@staff.nsysu.edu.tw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selcrs.nsysu.edu.tw/menu1/qrycrsfrm.asp?HIS=1&amp;eng=1" TargetMode="External"/><Relationship Id="rId2" Type="http://schemas.openxmlformats.org/officeDocument/2006/relationships/hyperlink" Target="http://selcrs.nsysu.edu.tw/smain.asp?eng=1" TargetMode="Externa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re 1"/>
          <p:cNvSpPr>
            <a:spLocks noGrp="1"/>
          </p:cNvSpPr>
          <p:nvPr>
            <p:ph type="ctrTitle"/>
          </p:nvPr>
        </p:nvSpPr>
        <p:spPr>
          <a:xfrm>
            <a:off x="414338" y="1285875"/>
            <a:ext cx="4038600" cy="231457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fr-FR" altLang="zh-TW" sz="6600" b="1" dirty="0" smtClean="0">
                <a:solidFill>
                  <a:schemeClr val="bg1"/>
                </a:solidFill>
              </a:rPr>
              <a:t>GHRM </a:t>
            </a:r>
            <a:br>
              <a:rPr lang="fr-FR" altLang="zh-TW" sz="6600" b="1" dirty="0" smtClean="0">
                <a:solidFill>
                  <a:schemeClr val="bg1"/>
                </a:solidFill>
              </a:rPr>
            </a:br>
            <a:r>
              <a:rPr lang="en-US" altLang="zh-TW" sz="5300" b="1" dirty="0" smtClean="0">
                <a:solidFill>
                  <a:schemeClr val="bg1"/>
                </a:solidFill>
                <a:ea typeface="標楷體" pitchFamily="65" charset="-120"/>
              </a:rPr>
              <a:t>Orientation</a:t>
            </a:r>
            <a:endParaRPr lang="zh-TW" altLang="fr-FR" sz="5300" b="1" dirty="0" smtClean="0">
              <a:solidFill>
                <a:schemeClr val="bg1"/>
              </a:solidFill>
              <a:ea typeface="標楷體" pitchFamily="65" charset="-120"/>
            </a:endParaRPr>
          </a:p>
        </p:txBody>
      </p:sp>
      <p:sp>
        <p:nvSpPr>
          <p:cNvPr id="23554" name="Sous-titre 2"/>
          <p:cNvSpPr>
            <a:spLocks noGrp="1"/>
          </p:cNvSpPr>
          <p:nvPr>
            <p:ph type="subTitle" idx="1"/>
          </p:nvPr>
        </p:nvSpPr>
        <p:spPr>
          <a:xfrm>
            <a:off x="234176" y="4530725"/>
            <a:ext cx="8764857" cy="1249363"/>
          </a:xfrm>
        </p:spPr>
        <p:txBody>
          <a:bodyPr/>
          <a:lstStyle/>
          <a:p>
            <a:pPr algn="r" eaLnBrk="1" hangingPunct="1"/>
            <a:r>
              <a:rPr lang="zh-TW" altLang="en-US" sz="3200" b="1" i="1" dirty="0" smtClean="0">
                <a:solidFill>
                  <a:schemeClr val="tx1"/>
                </a:solidFill>
                <a:ea typeface="標楷體" pitchFamily="65" charset="-120"/>
              </a:rPr>
              <a:t>國立</a:t>
            </a:r>
            <a:r>
              <a:rPr lang="zh-TW" altLang="fr-FR" sz="3200" b="1" i="1" dirty="0" smtClean="0">
                <a:solidFill>
                  <a:schemeClr val="tx1"/>
                </a:solidFill>
                <a:ea typeface="標楷體" pitchFamily="65" charset="-120"/>
              </a:rPr>
              <a:t>中山大學人力資源管理全英語碩士學位學程</a:t>
            </a:r>
          </a:p>
        </p:txBody>
      </p:sp>
      <p:sp>
        <p:nvSpPr>
          <p:cNvPr id="23557" name="Rectangle 6"/>
          <p:cNvSpPr>
            <a:spLocks noChangeArrowheads="1"/>
          </p:cNvSpPr>
          <p:nvPr/>
        </p:nvSpPr>
        <p:spPr bwMode="auto">
          <a:xfrm>
            <a:off x="646113" y="5438775"/>
            <a:ext cx="81930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400" i="1" dirty="0" smtClean="0">
                <a:latin typeface="標楷體" pitchFamily="65" charset="-120"/>
                <a:ea typeface="標楷體" pitchFamily="65" charset="-120"/>
              </a:rPr>
              <a:t>行政</a:t>
            </a:r>
            <a:r>
              <a:rPr kumimoji="0" lang="zh-TW" altLang="en-US" sz="2400" i="1" dirty="0">
                <a:latin typeface="標楷體" pitchFamily="65" charset="-120"/>
                <a:ea typeface="標楷體" pitchFamily="65" charset="-120"/>
              </a:rPr>
              <a:t>人員 林欣郁 </a:t>
            </a:r>
            <a:r>
              <a:rPr kumimoji="0" lang="en-US" altLang="zh-TW" sz="2400" i="1" dirty="0">
                <a:latin typeface="+mj-lt"/>
                <a:ea typeface="標楷體" pitchFamily="65" charset="-120"/>
              </a:rPr>
              <a:t>Cindy Lin</a:t>
            </a:r>
            <a:endParaRPr kumimoji="0" lang="zh-TW" altLang="en-US" sz="2400" i="1" dirty="0">
              <a:latin typeface="+mj-lt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539552" y="305769"/>
            <a:ext cx="7556500" cy="1116012"/>
          </a:xfrm>
        </p:spPr>
        <p:txBody>
          <a:bodyPr/>
          <a:lstStyle/>
          <a:p>
            <a:pPr algn="ctr"/>
            <a:r>
              <a:rPr lang="en-US" sz="4000" b="1" dirty="0"/>
              <a:t>Important!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539552" y="1100628"/>
            <a:ext cx="7992888" cy="3579849"/>
          </a:xfrm>
        </p:spPr>
        <p:txBody>
          <a:bodyPr>
            <a:noAutofit/>
          </a:bodyPr>
          <a:lstStyle/>
          <a:p>
            <a:pPr marL="0">
              <a:spcBef>
                <a:spcPts val="3000"/>
              </a:spcBef>
            </a:pPr>
            <a:r>
              <a:rPr lang="en-US" sz="2800" dirty="0"/>
              <a:t>Courses you add are not guaranteed to be included in the official record. </a:t>
            </a:r>
            <a:r>
              <a:rPr lang="en-US" sz="2800" dirty="0">
                <a:solidFill>
                  <a:srgbClr val="FF0000"/>
                </a:solidFill>
              </a:rPr>
              <a:t>You must log in to your account to confirm your selection record </a:t>
            </a:r>
            <a:r>
              <a:rPr lang="en-US" sz="2800" dirty="0"/>
              <a:t>at the time of Result Announcement. </a:t>
            </a:r>
          </a:p>
          <a:p>
            <a:pPr>
              <a:spcBef>
                <a:spcPts val="3000"/>
              </a:spcBef>
            </a:pPr>
            <a:r>
              <a:rPr lang="en-US" sz="2800" dirty="0" smtClean="0"/>
              <a:t>                       </a:t>
            </a:r>
            <a:r>
              <a:rPr lang="en-US" sz="2800" dirty="0" smtClean="0">
                <a:solidFill>
                  <a:srgbClr val="FF0000"/>
                </a:solidFill>
              </a:rPr>
              <a:t>October 2nd-15th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780" y="5748909"/>
            <a:ext cx="2007220" cy="992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50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23571" y="294322"/>
            <a:ext cx="7520940" cy="777224"/>
          </a:xfrm>
        </p:spPr>
        <p:txBody>
          <a:bodyPr/>
          <a:lstStyle/>
          <a:p>
            <a:r>
              <a:rPr lang="en-US" altLang="zh-TW" sz="4000" b="1" dirty="0" smtClean="0"/>
              <a:t>ADD &amp; DROP</a:t>
            </a:r>
            <a:endParaRPr lang="zh-TW" altLang="en-US" sz="40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85720" y="1071546"/>
            <a:ext cx="8643998" cy="5543082"/>
          </a:xfrm>
        </p:spPr>
        <p:txBody>
          <a:bodyPr>
            <a:noAutofit/>
          </a:bodyPr>
          <a:lstStyle/>
          <a:p>
            <a:r>
              <a:rPr lang="en-US" altLang="zh-TW" sz="2800" dirty="0" smtClean="0"/>
              <a:t>There have two phases for you to add &amp; drop if you still not yet select the courses or you select a wrong course which you want to drop.</a:t>
            </a:r>
          </a:p>
          <a:p>
            <a:endParaRPr lang="en-US" altLang="zh-TW" sz="3200" dirty="0" smtClean="0"/>
          </a:p>
          <a:p>
            <a:r>
              <a:rPr lang="en-US" altLang="zh-TW" sz="3200" dirty="0" smtClean="0"/>
              <a:t>Phase 1 –</a:t>
            </a:r>
            <a:r>
              <a:rPr lang="en-US" altLang="zh-TW" sz="3200" dirty="0" smtClean="0">
                <a:solidFill>
                  <a:srgbClr val="FF0000"/>
                </a:solidFill>
              </a:rPr>
              <a:t>Sep 22nd to 24th</a:t>
            </a:r>
            <a:r>
              <a:rPr lang="en-US" altLang="zh-TW" sz="3200" dirty="0" smtClean="0"/>
              <a:t>, Result Sep 25th.</a:t>
            </a:r>
          </a:p>
          <a:p>
            <a:r>
              <a:rPr lang="en-US" altLang="zh-TW" sz="3200" dirty="0" smtClean="0"/>
              <a:t>Phase 2- </a:t>
            </a:r>
            <a:r>
              <a:rPr lang="en-US" altLang="zh-TW" sz="3200" dirty="0" smtClean="0">
                <a:solidFill>
                  <a:srgbClr val="FF0000"/>
                </a:solidFill>
              </a:rPr>
              <a:t>Sep 26th to 30th</a:t>
            </a:r>
            <a:r>
              <a:rPr lang="en-US" altLang="zh-TW" sz="3200" dirty="0" smtClean="0"/>
              <a:t>, Result OCT 1st.</a:t>
            </a:r>
          </a:p>
          <a:p>
            <a:endParaRPr lang="en-US" altLang="zh-TW" sz="3200" dirty="0" smtClean="0"/>
          </a:p>
          <a:p>
            <a:endParaRPr lang="en-US" altLang="zh-TW" sz="3200" dirty="0" smtClean="0"/>
          </a:p>
          <a:p>
            <a:endParaRPr lang="zh-TW" altLang="en-US" sz="32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780" y="5748909"/>
            <a:ext cx="2007220" cy="992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06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83890" y="283466"/>
            <a:ext cx="7556500" cy="1116012"/>
          </a:xfrm>
        </p:spPr>
        <p:txBody>
          <a:bodyPr/>
          <a:lstStyle/>
          <a:p>
            <a:pPr algn="ctr"/>
            <a:r>
              <a:rPr lang="en-US" sz="4000" b="1" dirty="0"/>
              <a:t>Cyber University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22960" y="1100628"/>
            <a:ext cx="7853496" cy="4560620"/>
          </a:xfrm>
        </p:spPr>
        <p:txBody>
          <a:bodyPr>
            <a:normAutofit/>
          </a:bodyPr>
          <a:lstStyle/>
          <a:p>
            <a:r>
              <a:rPr lang="en-US" sz="2400" dirty="0" smtClean="0">
                <a:hlinkClick r:id="rId2"/>
              </a:rPr>
              <a:t>http://cu.nsysu.edu.tw/index.php?en</a:t>
            </a:r>
            <a:endParaRPr lang="en-US" sz="2400" dirty="0" smtClean="0"/>
          </a:p>
          <a:p>
            <a:pPr marL="0">
              <a:spcBef>
                <a:spcPts val="2000"/>
              </a:spcBef>
            </a:pPr>
            <a:r>
              <a:rPr lang="en-US" sz="2800" dirty="0" smtClean="0"/>
              <a:t>Most course instructors use cyber university as a teaching platform. Course related materials, announcements and pertinent information will be posted on the board by the course instructor or the teaching assistant. It is important you visit CU on a regular basis. </a:t>
            </a:r>
          </a:p>
          <a:p>
            <a:pPr marL="0">
              <a:spcBef>
                <a:spcPts val="2000"/>
              </a:spcBef>
            </a:pPr>
            <a:r>
              <a:rPr lang="en-US" sz="2800" dirty="0" smtClean="0"/>
              <a:t>The pre-defined log-in account and password are the same as course selection. </a:t>
            </a:r>
            <a:endParaRPr lang="en-US" sz="28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780" y="5748909"/>
            <a:ext cx="2007220" cy="992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9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717705" y="258920"/>
            <a:ext cx="7556500" cy="111601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altLang="zh-TW" sz="4000" b="1" dirty="0" smtClean="0"/>
              <a:t>Scholarships/Part time jobs</a:t>
            </a:r>
            <a:br>
              <a:rPr lang="en-US" altLang="zh-TW" sz="4000" b="1" dirty="0" smtClean="0"/>
            </a:b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>
              <a:cs typeface="+mj-cs"/>
            </a:endParaRPr>
          </a:p>
        </p:txBody>
      </p:sp>
      <p:sp>
        <p:nvSpPr>
          <p:cNvPr id="15362" name="內容版面配置區 1"/>
          <p:cNvSpPr>
            <a:spLocks noGrp="1"/>
          </p:cNvSpPr>
          <p:nvPr>
            <p:ph idx="1"/>
          </p:nvPr>
        </p:nvSpPr>
        <p:spPr>
          <a:xfrm>
            <a:off x="375812" y="1501950"/>
            <a:ext cx="8426508" cy="3912548"/>
          </a:xfrm>
        </p:spPr>
        <p:txBody>
          <a:bodyPr>
            <a:noAutofit/>
          </a:bodyPr>
          <a:lstStyle/>
          <a:p>
            <a:pPr indent="-76200">
              <a:spcBef>
                <a:spcPts val="600"/>
              </a:spcBef>
              <a:buFont typeface="+mj-lt"/>
              <a:buAutoNum type="arabicPeriod"/>
            </a:pPr>
            <a:r>
              <a:rPr lang="en-US" altLang="zh-TW" sz="3000" b="0" dirty="0" smtClean="0">
                <a:ea typeface="微軟正黑體" charset="0"/>
              </a:rPr>
              <a:t>Teaching Assistant</a:t>
            </a:r>
          </a:p>
          <a:p>
            <a:pPr indent="-76200">
              <a:spcBef>
                <a:spcPts val="600"/>
              </a:spcBef>
              <a:buFont typeface="+mj-lt"/>
              <a:buAutoNum type="arabicPeriod"/>
            </a:pPr>
            <a:r>
              <a:rPr lang="en-US" altLang="zh-TW" sz="3000" b="0" dirty="0" smtClean="0">
                <a:ea typeface="微軟正黑體" charset="0"/>
              </a:rPr>
              <a:t>Research Assistant</a:t>
            </a:r>
          </a:p>
          <a:p>
            <a:pPr indent="-76200">
              <a:spcBef>
                <a:spcPts val="600"/>
              </a:spcBef>
              <a:buFont typeface="+mj-lt"/>
              <a:buAutoNum type="arabicPeriod"/>
            </a:pPr>
            <a:r>
              <a:rPr lang="en-US" altLang="zh-TW" sz="3000" dirty="0" smtClean="0">
                <a:ea typeface="微軟正黑體" charset="0"/>
              </a:rPr>
              <a:t>Part time job offers</a:t>
            </a:r>
          </a:p>
          <a:p>
            <a:pPr marL="266700" indent="0">
              <a:spcBef>
                <a:spcPts val="600"/>
              </a:spcBef>
            </a:pPr>
            <a:r>
              <a:rPr lang="en-US" altLang="zh-TW" sz="2200" b="0" dirty="0" smtClean="0">
                <a:ea typeface="微軟正黑體" charset="0"/>
              </a:rPr>
              <a:t>   (NSYSU homepage</a:t>
            </a:r>
            <a:r>
              <a:rPr lang="en-US" altLang="ja-JP" sz="2200" b="0" dirty="0" smtClean="0">
                <a:ea typeface="微軟正黑體" charset="0"/>
              </a:rPr>
              <a:t>→(</a:t>
            </a:r>
            <a:r>
              <a:rPr lang="en-US" altLang="zh-TW" sz="2200" b="0" dirty="0" smtClean="0">
                <a:ea typeface="微軟正黑體" charset="0"/>
              </a:rPr>
              <a:t>draw down</a:t>
            </a:r>
            <a:r>
              <a:rPr lang="en-US" altLang="ja-JP" sz="2200" b="0" dirty="0" smtClean="0">
                <a:ea typeface="微軟正黑體" charset="0"/>
              </a:rPr>
              <a:t>)→</a:t>
            </a:r>
            <a:r>
              <a:rPr lang="zh-TW" altLang="en-US" sz="2200" b="0" dirty="0" smtClean="0">
                <a:latin typeface="標楷體" pitchFamily="65" charset="-120"/>
                <a:ea typeface="標楷體" pitchFamily="65" charset="-120"/>
              </a:rPr>
              <a:t>更多訊息</a:t>
            </a:r>
            <a:r>
              <a:rPr lang="en-US" altLang="ja-JP" sz="2200" b="0" dirty="0" smtClean="0">
                <a:latin typeface="標楷體" pitchFamily="65" charset="-120"/>
                <a:ea typeface="標楷體" pitchFamily="65" charset="-120"/>
              </a:rPr>
              <a:t>→</a:t>
            </a:r>
            <a:r>
              <a:rPr lang="zh-TW" altLang="en-US" sz="2200" b="0" dirty="0" smtClean="0">
                <a:latin typeface="標楷體" pitchFamily="65" charset="-120"/>
                <a:ea typeface="標楷體" pitchFamily="65" charset="-120"/>
              </a:rPr>
              <a:t>校園徵才</a:t>
            </a:r>
            <a:r>
              <a:rPr lang="en-US" altLang="zh-TW" sz="2200" b="0" dirty="0" smtClean="0">
                <a:ea typeface="微軟正黑體" charset="0"/>
              </a:rPr>
              <a:t>)</a:t>
            </a:r>
          </a:p>
          <a:p>
            <a:pPr marL="266700" indent="0">
              <a:spcBef>
                <a:spcPts val="600"/>
              </a:spcBef>
            </a:pPr>
            <a:r>
              <a:rPr lang="en-US" altLang="zh-TW" sz="2200" dirty="0" smtClean="0">
                <a:ea typeface="微軟正黑體" charset="0"/>
              </a:rPr>
              <a:t>   GHRM office (website and Facebook maintenance)</a:t>
            </a:r>
            <a:endParaRPr lang="en-US" altLang="zh-TW" sz="2200" b="0" dirty="0" smtClean="0">
              <a:ea typeface="微軟正黑體" charset="0"/>
            </a:endParaRPr>
          </a:p>
          <a:p>
            <a:pPr marL="533400" indent="-266700">
              <a:spcBef>
                <a:spcPts val="600"/>
              </a:spcBef>
              <a:buFont typeface="+mj-lt"/>
              <a:buAutoNum type="arabicPeriod" startAt="4"/>
            </a:pPr>
            <a:r>
              <a:rPr lang="en-US" altLang="zh-TW" sz="3000" b="0" dirty="0" smtClean="0">
                <a:ea typeface="微軟正黑體" charset="0"/>
              </a:rPr>
              <a:t>School Scholarships</a:t>
            </a:r>
          </a:p>
          <a:p>
            <a:pPr marL="609600" indent="-342900">
              <a:spcBef>
                <a:spcPts val="600"/>
              </a:spcBef>
            </a:pPr>
            <a:r>
              <a:rPr lang="en-US" altLang="zh-TW" sz="2400" dirty="0" smtClean="0">
                <a:ea typeface="微軟正黑體" charset="0"/>
              </a:rPr>
              <a:t>Office of International Affairs</a:t>
            </a:r>
            <a:endParaRPr lang="en-US" altLang="zh-TW" sz="2400" b="0" dirty="0">
              <a:ea typeface="微軟正黑體" charset="0"/>
            </a:endParaRPr>
          </a:p>
          <a:p>
            <a:pPr marL="152400" indent="0">
              <a:spcBef>
                <a:spcPts val="600"/>
              </a:spcBef>
              <a:buNone/>
            </a:pPr>
            <a:r>
              <a:rPr lang="en-US" altLang="zh-TW" sz="2200" dirty="0">
                <a:ea typeface="微軟正黑體" charset="0"/>
              </a:rPr>
              <a:t>http://oia.nsysu.edu.tw/files/11-1013-9029.php</a:t>
            </a:r>
            <a:endParaRPr lang="en-US" altLang="zh-TW" sz="2200" b="0" dirty="0">
              <a:ea typeface="微軟正黑體" charset="0"/>
            </a:endParaRPr>
          </a:p>
          <a:p>
            <a:pPr>
              <a:spcBef>
                <a:spcPts val="600"/>
              </a:spcBef>
              <a:buFont typeface="Wingdings 3" charset="0"/>
              <a:buNone/>
            </a:pPr>
            <a:r>
              <a:rPr lang="zh-TW" altLang="en-US" sz="2400" b="0" dirty="0" smtClean="0">
                <a:latin typeface="Lucida Sans Unicode" charset="0"/>
                <a:ea typeface="微軟正黑體" charset="0"/>
              </a:rPr>
              <a:t>   </a:t>
            </a:r>
            <a:r>
              <a:rPr lang="en-US" altLang="zh-TW" sz="2400" b="0" dirty="0" smtClean="0">
                <a:latin typeface="Lucida Sans Unicode" charset="0"/>
                <a:ea typeface="微軟正黑體" charset="0"/>
              </a:rPr>
              <a:t> </a:t>
            </a:r>
            <a:endParaRPr lang="en-US" altLang="zh-TW" sz="2400" dirty="0">
              <a:latin typeface="Lucida Sans Unicode" charset="0"/>
              <a:ea typeface="微軟正黑體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21548" y="5414498"/>
            <a:ext cx="801884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200" dirty="0" smtClean="0">
                <a:latin typeface="+mn-lt"/>
                <a:ea typeface="微軟正黑體" charset="0"/>
              </a:rPr>
              <a:t>GHRM website, </a:t>
            </a:r>
            <a:r>
              <a:rPr lang="en-US" altLang="zh-TW" sz="2200" dirty="0">
                <a:solidFill>
                  <a:schemeClr val="accent2">
                    <a:lumMod val="75000"/>
                    <a:lumOff val="25000"/>
                  </a:schemeClr>
                </a:solidFill>
                <a:latin typeface="+mn-lt"/>
                <a:ea typeface="微軟正黑體" charset="0"/>
                <a:hlinkClick r:id="rId2"/>
              </a:rPr>
              <a:t>http://</a:t>
            </a:r>
            <a:r>
              <a:rPr lang="en-US" altLang="zh-TW" sz="2200" dirty="0" smtClean="0">
                <a:solidFill>
                  <a:schemeClr val="accent2">
                    <a:lumMod val="75000"/>
                    <a:lumOff val="25000"/>
                  </a:schemeClr>
                </a:solidFill>
                <a:latin typeface="+mn-lt"/>
                <a:ea typeface="微軟正黑體" charset="0"/>
                <a:hlinkClick r:id="rId2"/>
              </a:rPr>
              <a:t>ghrm.nsysu.edu.tw/</a:t>
            </a:r>
            <a:endParaRPr lang="en-US" altLang="zh-TW" sz="2200" dirty="0" smtClean="0">
              <a:solidFill>
                <a:schemeClr val="accent2">
                  <a:lumMod val="75000"/>
                  <a:lumOff val="25000"/>
                </a:schemeClr>
              </a:solidFill>
              <a:latin typeface="+mn-lt"/>
              <a:ea typeface="微軟正黑體" charset="0"/>
            </a:endParaRPr>
          </a:p>
          <a:p>
            <a:r>
              <a:rPr lang="en-US" altLang="zh-TW" sz="2200" dirty="0" smtClean="0">
                <a:latin typeface="+mn-lt"/>
                <a:ea typeface="微軟正黑體" charset="0"/>
              </a:rPr>
              <a:t>Facebook,</a:t>
            </a:r>
            <a:r>
              <a:rPr lang="en-US" altLang="zh-TW" sz="2200" dirty="0" smtClean="0">
                <a:solidFill>
                  <a:schemeClr val="accent2">
                    <a:lumMod val="50000"/>
                    <a:lumOff val="50000"/>
                  </a:schemeClr>
                </a:solidFill>
                <a:latin typeface="+mn-lt"/>
                <a:ea typeface="微軟正黑體" charset="0"/>
              </a:rPr>
              <a:t> </a:t>
            </a:r>
            <a:r>
              <a:rPr lang="en-US" altLang="zh-TW" sz="2200" u="sng" dirty="0">
                <a:solidFill>
                  <a:schemeClr val="accent2">
                    <a:lumMod val="50000"/>
                    <a:lumOff val="50000"/>
                  </a:schemeClr>
                </a:solidFill>
                <a:latin typeface="+mn-lt"/>
                <a:ea typeface="微軟正黑體" charset="0"/>
              </a:rPr>
              <a:t>https://www.facebook.com/nsysughrm</a:t>
            </a:r>
            <a:endParaRPr lang="zh-TW" altLang="en-US" sz="2200" u="sng" dirty="0">
              <a:solidFill>
                <a:schemeClr val="accent2">
                  <a:lumMod val="50000"/>
                  <a:lumOff val="50000"/>
                </a:schemeClr>
              </a:solidFill>
              <a:latin typeface="+mn-lt"/>
              <a:ea typeface="微軟正黑體" charset="0"/>
            </a:endParaRPr>
          </a:p>
          <a:p>
            <a:endParaRPr lang="en-US" altLang="zh-TW" sz="2200" dirty="0">
              <a:solidFill>
                <a:schemeClr val="accent2">
                  <a:lumMod val="50000"/>
                  <a:lumOff val="50000"/>
                </a:schemeClr>
              </a:solidFill>
              <a:latin typeface="+mn-lt"/>
              <a:ea typeface="微軟正黑體" charset="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780" y="5748909"/>
            <a:ext cx="2007220" cy="992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07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TW" sz="4000" b="1" dirty="0" smtClean="0">
                <a:ea typeface="標楷體" pitchFamily="65" charset="-120"/>
              </a:rPr>
              <a:t>Study/Discussion Space</a:t>
            </a:r>
            <a:endParaRPr lang="zh-TW" altLang="en-US" sz="3200" b="1" dirty="0" smtClean="0">
              <a:ea typeface="標楷體" pitchFamily="65" charset="-120"/>
            </a:endParaRPr>
          </a:p>
        </p:txBody>
      </p:sp>
      <p:sp>
        <p:nvSpPr>
          <p:cNvPr id="116739" name="Rectangle 3"/>
          <p:cNvSpPr>
            <a:spLocks noGrp="1"/>
          </p:cNvSpPr>
          <p:nvPr>
            <p:ph type="body" idx="4294967295"/>
          </p:nvPr>
        </p:nvSpPr>
        <p:spPr>
          <a:xfrm>
            <a:off x="290513" y="1350914"/>
            <a:ext cx="8340725" cy="422073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zh-TW" sz="3200" b="1" i="1" dirty="0" smtClean="0">
                <a:latin typeface="標楷體" pitchFamily="65" charset="-120"/>
                <a:ea typeface="標楷體" pitchFamily="65" charset="-120"/>
              </a:rPr>
              <a:t>Student lab </a:t>
            </a:r>
            <a:r>
              <a:rPr lang="en-US" altLang="zh-TW" sz="3200" b="1" i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0047</a:t>
            </a:r>
            <a:r>
              <a:rPr lang="en-US" altLang="zh-TW" sz="3200" b="1" i="1" dirty="0" smtClean="0">
                <a:latin typeface="標楷體" pitchFamily="65" charset="-120"/>
                <a:ea typeface="標楷體" pitchFamily="65" charset="-120"/>
              </a:rPr>
              <a:t> (deposit ntd100)</a:t>
            </a:r>
          </a:p>
          <a:p>
            <a:pPr>
              <a:buFont typeface="Wingdings" pitchFamily="2" charset="2"/>
              <a:buNone/>
            </a:pPr>
            <a:r>
              <a:rPr lang="en-US" altLang="zh-TW" sz="3200" b="1" i="1" dirty="0" smtClean="0">
                <a:latin typeface="標楷體" pitchFamily="65" charset="-120"/>
                <a:ea typeface="標楷體" pitchFamily="65" charset="-120"/>
              </a:rPr>
              <a:t>Library (Personal/Group Space)</a:t>
            </a:r>
          </a:p>
          <a:p>
            <a:pPr>
              <a:buFont typeface="Wingdings" pitchFamily="2" charset="2"/>
              <a:buNone/>
            </a:pPr>
            <a:endParaRPr lang="zh-TW" altLang="en-US" sz="3600" b="1" i="1" dirty="0" smtClean="0">
              <a:solidFill>
                <a:srgbClr val="2009A9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None/>
            </a:pPr>
            <a:r>
              <a:rPr kumimoji="1" lang="zh-TW" altLang="en-US" dirty="0" smtClean="0">
                <a:solidFill>
                  <a:schemeClr val="bg1"/>
                </a:solidFill>
              </a:rPr>
              <a:t>台成清交及其他院校華語文中心及國際</a:t>
            </a:r>
            <a:endParaRPr lang="zh-TW" altLang="en-US" sz="3200" b="1" i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None/>
            </a:pPr>
            <a:endParaRPr lang="en-US" altLang="zh-TW" sz="2400" dirty="0" smtClean="0"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1227" y="2937804"/>
            <a:ext cx="2998595" cy="2248946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080" y="4574517"/>
            <a:ext cx="2782148" cy="1994268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85" y="2968741"/>
            <a:ext cx="2998595" cy="2248946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780" y="5748909"/>
            <a:ext cx="2007220" cy="9924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358" y="261164"/>
            <a:ext cx="7556500" cy="1116012"/>
          </a:xfrm>
        </p:spPr>
        <p:txBody>
          <a:bodyPr/>
          <a:lstStyle/>
          <a:p>
            <a:r>
              <a:rPr lang="en-US" sz="4000" b="1" dirty="0" smtClean="0"/>
              <a:t>Extra curriculum activities </a:t>
            </a:r>
            <a:endParaRPr lang="en-US" sz="4000" b="1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875" y="1126274"/>
            <a:ext cx="3148508" cy="2065762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780" y="5748909"/>
            <a:ext cx="2007220" cy="992459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107" y="3326318"/>
            <a:ext cx="2820801" cy="2521954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849" y="1126274"/>
            <a:ext cx="2921315" cy="2065762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875" y="3326317"/>
            <a:ext cx="3148508" cy="2521955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3" y="1126274"/>
            <a:ext cx="2674992" cy="2065761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780" y="5848272"/>
            <a:ext cx="2007220" cy="992459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4" y="3367646"/>
            <a:ext cx="2674991" cy="248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7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字方塊 11"/>
          <p:cNvSpPr txBox="1"/>
          <p:nvPr/>
        </p:nvSpPr>
        <p:spPr>
          <a:xfrm rot="652557">
            <a:off x="18332" y="5904373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Beauty of NSYSU</a:t>
            </a:r>
            <a:endParaRPr lang="zh-TW" altLang="en-US" sz="2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780" y="5748909"/>
            <a:ext cx="2007220" cy="992459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87" y="251735"/>
            <a:ext cx="4303815" cy="2937513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379" y="3295270"/>
            <a:ext cx="4148810" cy="275647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379" y="251735"/>
            <a:ext cx="4148810" cy="2937513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87" y="3295269"/>
            <a:ext cx="4303815" cy="2808401"/>
          </a:xfrm>
          <a:prstGeom prst="rect">
            <a:avLst/>
          </a:prstGeom>
        </p:spPr>
      </p:pic>
      <p:pic>
        <p:nvPicPr>
          <p:cNvPr id="15" name="Picture 9" descr="262905_10151230786476223_708175167_n"/>
          <p:cNvPicPr>
            <a:picLocks noChangeAspect="1" noChangeArrowheads="1"/>
          </p:cNvPicPr>
          <p:nvPr/>
        </p:nvPicPr>
        <p:blipFill>
          <a:blip r:embed="rId7"/>
          <a:srcRect l="13983" t="11234" r="17299" b="11452"/>
          <a:stretch>
            <a:fillRect/>
          </a:stretch>
        </p:blipFill>
        <p:spPr bwMode="auto">
          <a:xfrm>
            <a:off x="2000801" y="73025"/>
            <a:ext cx="4900471" cy="667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文字方塊 5"/>
          <p:cNvSpPr txBox="1"/>
          <p:nvPr/>
        </p:nvSpPr>
        <p:spPr>
          <a:xfrm>
            <a:off x="1422488" y="423744"/>
            <a:ext cx="69360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dirty="0" smtClean="0">
                <a:solidFill>
                  <a:srgbClr val="FFFF00"/>
                </a:solidFill>
                <a:latin typeface="+mj-lt"/>
              </a:rPr>
              <a:t>Enjoy Beauty of NSYSU</a:t>
            </a:r>
            <a:endParaRPr lang="zh-TW" altLang="en-US" sz="4800" dirty="0">
              <a:solidFill>
                <a:srgbClr val="FFFF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64289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" y="2062400"/>
            <a:ext cx="9395460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TW" sz="6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j-lt"/>
              </a:rPr>
              <a:t>WELCOME TO KAOHSIUNG</a:t>
            </a:r>
            <a:endParaRPr lang="zh-TW" altLang="en-US" sz="6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20782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b="1" dirty="0" smtClean="0"/>
              <a:t>Kaohsiung, Taiwan</a:t>
            </a:r>
            <a:endParaRPr lang="en-US" sz="4000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819150" y="1427480"/>
            <a:ext cx="3200400" cy="548640"/>
          </a:xfrm>
        </p:spPr>
        <p:txBody>
          <a:bodyPr/>
          <a:lstStyle/>
          <a:p>
            <a:pPr algn="ctr"/>
            <a:r>
              <a:rPr lang="en-US" sz="1600" dirty="0" smtClean="0"/>
              <a:t>Port city</a:t>
            </a:r>
            <a:endParaRPr lang="en-US" sz="16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700016" y="1409638"/>
            <a:ext cx="3200400" cy="548640"/>
          </a:xfrm>
        </p:spPr>
        <p:txBody>
          <a:bodyPr>
            <a:normAutofit/>
          </a:bodyPr>
          <a:lstStyle/>
          <a:p>
            <a:pPr algn="ctr"/>
            <a:r>
              <a:rPr lang="en-US" sz="1600" dirty="0" smtClean="0"/>
              <a:t>Southwest Taiwan</a:t>
            </a:r>
            <a:endParaRPr lang="en-US" sz="1600" dirty="0"/>
          </a:p>
        </p:txBody>
      </p:sp>
      <p:pic>
        <p:nvPicPr>
          <p:cNvPr id="8" name="Content Placeholder 7" descr="Taiwan_Island_Map.jpg"/>
          <p:cNvPicPr>
            <a:picLocks noGrp="1" noChangeAspect="1"/>
          </p:cNvPicPr>
          <p:nvPr>
            <p:ph sz="quarter" idx="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912" y="2205687"/>
            <a:ext cx="1754170" cy="3108325"/>
          </a:xfr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780" y="5748909"/>
            <a:ext cx="2007220" cy="992459"/>
          </a:xfrm>
          <a:prstGeom prst="rect">
            <a:avLst/>
          </a:prstGeom>
        </p:spPr>
      </p:pic>
      <p:pic>
        <p:nvPicPr>
          <p:cNvPr id="9" name="內容版面配置區 8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2211346"/>
            <a:ext cx="4336868" cy="3102665"/>
          </a:xfrm>
        </p:spPr>
      </p:pic>
    </p:spTree>
    <p:extLst>
      <p:ext uri="{BB962C8B-B14F-4D97-AF65-F5344CB8AC3E}">
        <p14:creationId xmlns:p14="http://schemas.microsoft.com/office/powerpoint/2010/main" val="403483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822960" y="116632"/>
            <a:ext cx="7520940" cy="548640"/>
          </a:xfrm>
        </p:spPr>
        <p:txBody>
          <a:bodyPr/>
          <a:lstStyle/>
          <a:p>
            <a:pPr algn="ctr"/>
            <a:r>
              <a:rPr lang="en-US" sz="4000" b="1" dirty="0"/>
              <a:t>Kaohsiung Metro Lines</a:t>
            </a:r>
          </a:p>
        </p:txBody>
      </p:sp>
      <p:pic>
        <p:nvPicPr>
          <p:cNvPr id="1028" name="Picture 4" descr="MRT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6498" y="1048214"/>
            <a:ext cx="5330282" cy="4973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780" y="5748909"/>
            <a:ext cx="2007220" cy="992459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475942" y="6277920"/>
            <a:ext cx="40960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/>
              <a:t>http://www.krtco.com.tw/en/index.aspx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1164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29" name="Rectangle 13"/>
          <p:cNvSpPr>
            <a:spLocks noGrp="1"/>
          </p:cNvSpPr>
          <p:nvPr>
            <p:ph type="title" idx="4294967295"/>
          </p:nvPr>
        </p:nvSpPr>
        <p:spPr>
          <a:xfrm>
            <a:off x="498475" y="214313"/>
            <a:ext cx="7556500" cy="1116012"/>
          </a:xfrm>
        </p:spPr>
        <p:txBody>
          <a:bodyPr/>
          <a:lstStyle/>
          <a:p>
            <a:r>
              <a:rPr lang="en-US" altLang="zh-TW" sz="4000" b="1" dirty="0" smtClean="0">
                <a:ea typeface="標楷體" pitchFamily="65" charset="-120"/>
              </a:rPr>
              <a:t>GHRM 103 Orientation</a:t>
            </a:r>
            <a:endParaRPr lang="zh-TW" altLang="en-US" sz="4000" b="1" dirty="0" smtClean="0">
              <a:ea typeface="標楷體" pitchFamily="65" charset="-12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4732053"/>
              </p:ext>
            </p:extLst>
          </p:nvPr>
        </p:nvGraphicFramePr>
        <p:xfrm>
          <a:off x="618308" y="963224"/>
          <a:ext cx="7071361" cy="5313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4967"/>
                <a:gridCol w="2544090"/>
                <a:gridCol w="2352304"/>
              </a:tblGrid>
              <a:tr h="797588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Date, </a:t>
                      </a:r>
                    </a:p>
                    <a:p>
                      <a:r>
                        <a:rPr lang="en-US" altLang="zh-TW" dirty="0" smtClean="0"/>
                        <a:t>2014/9/13    (</a:t>
                      </a:r>
                      <a:r>
                        <a:rPr lang="zh-TW" altLang="en-US" dirty="0" smtClean="0"/>
                        <a:t>六</a:t>
                      </a:r>
                      <a:r>
                        <a:rPr lang="en-US" altLang="zh-TW" dirty="0" smtClean="0"/>
                        <a:t>)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Activity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Place</a:t>
                      </a:r>
                      <a:endParaRPr lang="zh-TW" altLang="en-US" dirty="0"/>
                    </a:p>
                  </a:txBody>
                  <a:tcPr/>
                </a:tc>
              </a:tr>
              <a:tr h="830125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10:00am~ 10:15am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Registration                     (Cindy)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R1036</a:t>
                      </a:r>
                      <a:endParaRPr lang="zh-TW" altLang="en-US" dirty="0"/>
                    </a:p>
                  </a:txBody>
                  <a:tcPr/>
                </a:tc>
              </a:tr>
              <a:tr h="678273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10:20am~ 10:50am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GHRM Overview (Cindy)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R1036</a:t>
                      </a:r>
                      <a:endParaRPr lang="zh-TW" altLang="en-US" dirty="0"/>
                    </a:p>
                  </a:txBody>
                  <a:tcPr/>
                </a:tc>
              </a:tr>
              <a:tr h="797588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11:00am~ 11:30am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GHRM 103 Students’ </a:t>
                      </a:r>
                    </a:p>
                    <a:p>
                      <a:r>
                        <a:rPr lang="en-US" altLang="zh-TW" dirty="0" smtClean="0"/>
                        <a:t>Self</a:t>
                      </a:r>
                      <a:r>
                        <a:rPr lang="en-US" altLang="zh-TW" baseline="0" dirty="0" smtClean="0"/>
                        <a:t> Introduction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R1036</a:t>
                      </a:r>
                      <a:endParaRPr lang="zh-TW" altLang="en-US" dirty="0"/>
                    </a:p>
                  </a:txBody>
                  <a:tcPr/>
                </a:tc>
              </a:tr>
              <a:tr h="637779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11:50am~14:00pm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Lunch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b="0" dirty="0" err="1" smtClean="0"/>
                        <a:t>Sizihwan</a:t>
                      </a:r>
                      <a:r>
                        <a:rPr lang="en-US" altLang="zh-TW" b="0" dirty="0" smtClean="0"/>
                        <a:t> Sunset Beach Resort</a:t>
                      </a:r>
                      <a:endParaRPr lang="zh-TW" altLang="en-US" b="0" dirty="0"/>
                    </a:p>
                  </a:txBody>
                  <a:tcPr/>
                </a:tc>
              </a:tr>
              <a:tr h="70864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/>
                        <a:t>14:00pm~14:30pm</a:t>
                      </a:r>
                    </a:p>
                    <a:p>
                      <a:endParaRPr lang="zh-TW" altLang="en-US" baseline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Campus</a:t>
                      </a:r>
                      <a:r>
                        <a:rPr lang="en-US" altLang="zh-TW" baseline="0" dirty="0" smtClean="0"/>
                        <a:t> Tour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NSYSU Campus</a:t>
                      </a:r>
                      <a:endParaRPr lang="zh-TW" altLang="en-US" dirty="0"/>
                    </a:p>
                  </a:txBody>
                  <a:tcPr/>
                </a:tc>
              </a:tr>
              <a:tr h="861023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14:30pm~15:30pm</a:t>
                      </a:r>
                      <a:endParaRPr lang="en-US" altLang="zh-TW" dirty="0" smtClean="0"/>
                    </a:p>
                    <a:p>
                      <a:r>
                        <a:rPr lang="en-US" altLang="zh-TW" baseline="0" dirty="0" smtClean="0">
                          <a:solidFill>
                            <a:srgbClr val="FF0000"/>
                          </a:solidFill>
                        </a:rPr>
                        <a:t>(Optional)</a:t>
                      </a:r>
                      <a:endParaRPr lang="zh-TW" altLang="en-US" baseline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>
                          <a:effectLst/>
                        </a:rPr>
                        <a:t>Beach </a:t>
                      </a:r>
                      <a:r>
                        <a:rPr lang="en-US" altLang="zh-TW" dirty="0" smtClean="0">
                          <a:effectLst/>
                        </a:rPr>
                        <a:t>Volleyball 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b="0" dirty="0" err="1" smtClean="0"/>
                        <a:t>Sizihwan</a:t>
                      </a:r>
                      <a:r>
                        <a:rPr lang="en-US" altLang="zh-TW" b="0" dirty="0" smtClean="0"/>
                        <a:t> Sunset Beach </a:t>
                      </a:r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75567" y="1525208"/>
            <a:ext cx="8446513" cy="4856120"/>
          </a:xfrm>
        </p:spPr>
        <p:txBody>
          <a:bodyPr numCol="2"/>
          <a:lstStyle/>
          <a:p>
            <a:pPr algn="ctr"/>
            <a:r>
              <a:rPr lang="en-US" sz="2400" dirty="0" smtClean="0"/>
              <a:t>Bridal </a:t>
            </a:r>
            <a:r>
              <a:rPr lang="en-US" sz="2400" dirty="0"/>
              <a:t>street </a:t>
            </a:r>
            <a:r>
              <a:rPr lang="en-US" sz="2400" dirty="0" smtClean="0"/>
              <a:t>(</a:t>
            </a:r>
            <a:r>
              <a:rPr lang="zh-TW" altLang="en-US" sz="2400" dirty="0"/>
              <a:t>中山一路</a:t>
            </a:r>
            <a:r>
              <a:rPr lang="en-US" sz="2400" dirty="0" smtClean="0"/>
              <a:t>)</a:t>
            </a:r>
            <a:endParaRPr lang="en-US" sz="1200" dirty="0"/>
          </a:p>
          <a:p>
            <a:pPr algn="ctr"/>
            <a:endParaRPr lang="en-US" sz="1200" dirty="0" smtClean="0"/>
          </a:p>
          <a:p>
            <a:pPr algn="ctr"/>
            <a:endParaRPr lang="en-US" sz="1200" dirty="0"/>
          </a:p>
          <a:p>
            <a:pPr algn="ctr"/>
            <a:endParaRPr lang="en-US" sz="1200" dirty="0" smtClean="0"/>
          </a:p>
          <a:p>
            <a:pPr algn="ctr"/>
            <a:endParaRPr lang="en-US" sz="1200" dirty="0"/>
          </a:p>
          <a:p>
            <a:pPr algn="ctr"/>
            <a:endParaRPr lang="en-US" sz="1200" dirty="0" smtClean="0"/>
          </a:p>
          <a:p>
            <a:pPr marL="0" indent="0" algn="ctr">
              <a:buNone/>
            </a:pPr>
            <a:endParaRPr lang="en-US" sz="2400" dirty="0" smtClean="0"/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endParaRPr lang="en-US" sz="2400" dirty="0" smtClean="0"/>
          </a:p>
          <a:p>
            <a:pPr algn="ctr"/>
            <a:r>
              <a:rPr lang="en-US" sz="2400" dirty="0" smtClean="0"/>
              <a:t>Wedding </a:t>
            </a:r>
            <a:r>
              <a:rPr lang="en-US" sz="2400" dirty="0"/>
              <a:t>cakes </a:t>
            </a:r>
            <a:r>
              <a:rPr lang="en-US" sz="2400" dirty="0" smtClean="0"/>
              <a:t> </a:t>
            </a:r>
            <a:r>
              <a:rPr lang="en-US" sz="2400" dirty="0" smtClean="0"/>
              <a:t>(</a:t>
            </a:r>
            <a:r>
              <a:rPr lang="zh-TW" altLang="en-US" sz="2400" dirty="0"/>
              <a:t>中正四路</a:t>
            </a:r>
            <a:r>
              <a:rPr lang="en-US" sz="2400" dirty="0"/>
              <a:t>)</a:t>
            </a:r>
          </a:p>
          <a:p>
            <a:endParaRPr lang="en-US" dirty="0"/>
          </a:p>
        </p:txBody>
      </p:sp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467544" y="216024"/>
            <a:ext cx="7876356" cy="1309184"/>
          </a:xfrm>
        </p:spPr>
        <p:txBody>
          <a:bodyPr anchor="b">
            <a:noAutofit/>
          </a:bodyPr>
          <a:lstStyle/>
          <a:p>
            <a:pPr algn="l"/>
            <a:r>
              <a:rPr lang="en-US" sz="4000" b="1" dirty="0" smtClean="0"/>
              <a:t>Places to go:  </a:t>
            </a:r>
            <a:br>
              <a:rPr lang="en-US" sz="4000" b="1" dirty="0" smtClean="0"/>
            </a:br>
            <a:r>
              <a:rPr lang="en-US" sz="4000" b="1" dirty="0" smtClean="0"/>
              <a:t>Agglomeration economic</a:t>
            </a:r>
            <a:endParaRPr lang="en-US" sz="4000" b="1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780" y="5748909"/>
            <a:ext cx="2007220" cy="992459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065" y="4225109"/>
            <a:ext cx="2878182" cy="230254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01" y="2176876"/>
            <a:ext cx="2980510" cy="1987007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0012" y="2633182"/>
            <a:ext cx="36576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921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37432" y="1937721"/>
            <a:ext cx="7408333" cy="3450696"/>
          </a:xfrm>
        </p:spPr>
        <p:txBody>
          <a:bodyPr/>
          <a:lstStyle/>
          <a:p>
            <a:r>
              <a:rPr lang="en-US" sz="3200" dirty="0"/>
              <a:t>Computer street </a:t>
            </a:r>
            <a:endParaRPr lang="en-US" sz="3200" dirty="0" smtClean="0"/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(</a:t>
            </a:r>
            <a:r>
              <a:rPr lang="zh-TW" altLang="en-US" sz="3200" dirty="0"/>
              <a:t>建國路</a:t>
            </a:r>
            <a:r>
              <a:rPr lang="en-US" sz="3200" dirty="0" smtClean="0"/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345688" y="79017"/>
            <a:ext cx="7998212" cy="1851704"/>
          </a:xfrm>
        </p:spPr>
        <p:txBody>
          <a:bodyPr anchor="b">
            <a:normAutofit/>
          </a:bodyPr>
          <a:lstStyle/>
          <a:p>
            <a:pPr algn="l"/>
            <a:r>
              <a:rPr lang="en-US" sz="4400" b="1" dirty="0" smtClean="0"/>
              <a:t>Places to go:  </a:t>
            </a:r>
            <a:br>
              <a:rPr lang="en-US" sz="4400" b="1" dirty="0" smtClean="0"/>
            </a:br>
            <a:r>
              <a:rPr lang="en-US" sz="4400" b="1" dirty="0" smtClean="0"/>
              <a:t>Agglomeration economic</a:t>
            </a:r>
            <a:endParaRPr lang="en-US" sz="3600" b="1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780" y="5748909"/>
            <a:ext cx="2007220" cy="992459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655" y="2154440"/>
            <a:ext cx="3170735" cy="335041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655" y="3230698"/>
            <a:ext cx="3577082" cy="334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59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1136970"/>
            <a:ext cx="7408333" cy="3851058"/>
          </a:xfrm>
        </p:spPr>
        <p:txBody>
          <a:bodyPr/>
          <a:lstStyle/>
          <a:p>
            <a:r>
              <a:rPr lang="en-US" sz="3200" dirty="0" smtClean="0"/>
              <a:t>The Pier-2 Art Center</a:t>
            </a:r>
          </a:p>
          <a:p>
            <a:pPr marL="285750" indent="-285750">
              <a:buFont typeface="Wingdings" pitchFamily="2" charset="2"/>
              <a:buChar char="p"/>
            </a:pPr>
            <a:r>
              <a:rPr lang="en-US" sz="2000" dirty="0" smtClean="0"/>
              <a:t>Transformed from an old warehouse of Kaohsiung harbor</a:t>
            </a:r>
          </a:p>
          <a:p>
            <a:pPr marL="285750" indent="-285750">
              <a:buFont typeface="Wingdings" pitchFamily="2" charset="2"/>
              <a:buChar char="p"/>
            </a:pPr>
            <a:r>
              <a:rPr lang="en-US" sz="2000" dirty="0" smtClean="0"/>
              <a:t>Loads of popular &amp; fun exhibitions all year round!!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58772"/>
            <a:ext cx="8229600" cy="878198"/>
          </a:xfrm>
        </p:spPr>
        <p:txBody>
          <a:bodyPr/>
          <a:lstStyle/>
          <a:p>
            <a:r>
              <a:rPr lang="en-US" sz="4000" b="1" dirty="0"/>
              <a:t>Places to go:  Art &amp; culture</a:t>
            </a: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780" y="5748909"/>
            <a:ext cx="2007220" cy="992459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910542"/>
            <a:ext cx="2907085" cy="2192341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481" y="3436663"/>
            <a:ext cx="2330970" cy="3094252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070" y="2956608"/>
            <a:ext cx="3056297" cy="2031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52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12957" y="1391464"/>
            <a:ext cx="7660928" cy="1746184"/>
          </a:xfrm>
        </p:spPr>
        <p:txBody>
          <a:bodyPr/>
          <a:lstStyle/>
          <a:p>
            <a:r>
              <a:rPr lang="en-US" sz="3200" dirty="0" err="1" smtClean="0"/>
              <a:t>Shoushan</a:t>
            </a:r>
            <a:r>
              <a:rPr lang="en-US" sz="3200" dirty="0" smtClean="0"/>
              <a:t> hiking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000" dirty="0"/>
              <a:t> </a:t>
            </a:r>
            <a:r>
              <a:rPr lang="en-US" sz="2000" dirty="0" smtClean="0"/>
              <a:t>    - closest destination for light climbing exercise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000" dirty="0"/>
              <a:t> </a:t>
            </a:r>
            <a:r>
              <a:rPr lang="en-US" sz="2000" dirty="0" smtClean="0"/>
              <a:t>    - opportunity to see lots of wild monkeys!</a:t>
            </a:r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37530" y="167268"/>
            <a:ext cx="7802859" cy="1224196"/>
          </a:xfrm>
        </p:spPr>
        <p:txBody>
          <a:bodyPr>
            <a:noAutofit/>
          </a:bodyPr>
          <a:lstStyle/>
          <a:p>
            <a:r>
              <a:rPr lang="en-US" sz="4000" b="1" dirty="0"/>
              <a:t>Places to go:  </a:t>
            </a:r>
            <a:r>
              <a:rPr lang="en-US" sz="4000" b="1" dirty="0" smtClean="0"/>
              <a:t>Get in touch with the wild side</a:t>
            </a:r>
            <a:endParaRPr lang="en-US" sz="4000" b="1" dirty="0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57" y="3132658"/>
            <a:ext cx="3599442" cy="2699582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780" y="5748909"/>
            <a:ext cx="2007220" cy="992459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2331" y="2858974"/>
            <a:ext cx="3964354" cy="2973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97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98475" y="1352617"/>
            <a:ext cx="7408333" cy="4216385"/>
          </a:xfrm>
        </p:spPr>
        <p:txBody>
          <a:bodyPr>
            <a:normAutofit fontScale="92500" lnSpcReduction="10000"/>
          </a:bodyPr>
          <a:lstStyle/>
          <a:p>
            <a:r>
              <a:rPr lang="en-US" sz="2800" b="1" dirty="0" smtClean="0"/>
              <a:t>NSYSU Art Center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sz="2000" dirty="0"/>
              <a:t>- Art Performances easy to reach in low or no </a:t>
            </a:r>
            <a:r>
              <a:rPr lang="en-US" sz="2000" dirty="0" smtClean="0"/>
              <a:t>charges</a:t>
            </a:r>
          </a:p>
          <a:p>
            <a:r>
              <a:rPr lang="en-US" sz="2800" b="1" dirty="0" smtClean="0"/>
              <a:t> </a:t>
            </a:r>
            <a:r>
              <a:rPr lang="en-US" sz="2800" b="1" dirty="0" err="1" smtClean="0"/>
              <a:t>Cijin</a:t>
            </a:r>
            <a:endParaRPr lang="en-US" sz="2800" b="1" dirty="0" smtClean="0"/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- One cheap ferry ride away (</a:t>
            </a:r>
            <a:r>
              <a:rPr lang="en-US" sz="2000" dirty="0" smtClean="0"/>
              <a:t>NT.15 </a:t>
            </a:r>
            <a:r>
              <a:rPr lang="en-US" sz="2000" dirty="0" smtClean="0"/>
              <a:t>per </a:t>
            </a:r>
            <a:r>
              <a:rPr lang="en-US" sz="2000" dirty="0" smtClean="0"/>
              <a:t>person)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    - Fresh seafood</a:t>
            </a:r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- and more…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45327" y="236605"/>
            <a:ext cx="8363413" cy="1116012"/>
          </a:xfrm>
        </p:spPr>
        <p:txBody>
          <a:bodyPr/>
          <a:lstStyle/>
          <a:p>
            <a:r>
              <a:rPr lang="en-US" sz="4000" b="1" dirty="0"/>
              <a:t>Places to go: </a:t>
            </a:r>
            <a:r>
              <a:rPr lang="en-US" sz="4000" b="1" dirty="0" smtClean="0"/>
              <a:t>things near NSYSU</a:t>
            </a:r>
            <a:endParaRPr lang="en-US" sz="4000" b="1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780" y="5748909"/>
            <a:ext cx="2007220" cy="992459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786" y="3544385"/>
            <a:ext cx="4362994" cy="3196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00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70855" y="1475397"/>
            <a:ext cx="7408333" cy="4641333"/>
          </a:xfrm>
        </p:spPr>
        <p:txBody>
          <a:bodyPr/>
          <a:lstStyle/>
          <a:p>
            <a:r>
              <a:rPr lang="en-US" sz="2800" b="1" dirty="0" smtClean="0"/>
              <a:t>Brickyard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- Central park MRT station</a:t>
            </a:r>
          </a:p>
          <a:p>
            <a:r>
              <a:rPr lang="en-US" sz="2800" b="1" dirty="0" smtClean="0"/>
              <a:t>Dreams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- Behind SOGO </a:t>
            </a:r>
            <a:r>
              <a:rPr lang="en-US" dirty="0"/>
              <a:t>Department store (</a:t>
            </a:r>
            <a:r>
              <a:rPr lang="en-US" dirty="0" err="1" smtClean="0"/>
              <a:t>Sanduo</a:t>
            </a:r>
            <a:r>
              <a:rPr lang="en-US" dirty="0" smtClean="0"/>
              <a:t> Shopping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District Station)</a:t>
            </a:r>
          </a:p>
          <a:p>
            <a:r>
              <a:rPr lang="en-US" sz="2800" b="1" dirty="0" smtClean="0"/>
              <a:t>Lamp</a:t>
            </a:r>
            <a:endParaRPr lang="en-US" sz="2800" b="1" dirty="0"/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  - </a:t>
            </a:r>
            <a:r>
              <a:rPr lang="en-US" dirty="0" smtClean="0"/>
              <a:t> Close to 85 Building 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67990" y="334538"/>
            <a:ext cx="8909825" cy="992458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Clubbing in Kaohsiung  </a:t>
            </a:r>
            <a:endParaRPr lang="en-US" sz="4000" b="1" dirty="0"/>
          </a:p>
        </p:txBody>
      </p:sp>
      <p:pic>
        <p:nvPicPr>
          <p:cNvPr id="2050" name="Picture 2" descr="http://a3.ec-images.myspacecdn.com/images02/21/2764f0d8bc414957a040b7dd8ed10cfc/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3941" y="4348977"/>
            <a:ext cx="4650059" cy="2394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192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98475" y="371561"/>
            <a:ext cx="7556500" cy="1116012"/>
          </a:xfrm>
        </p:spPr>
        <p:txBody>
          <a:bodyPr/>
          <a:lstStyle/>
          <a:p>
            <a:pPr algn="ctr"/>
            <a:r>
              <a:rPr lang="en-US" sz="4000" b="1" dirty="0"/>
              <a:t>Night Markets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22960" y="1599086"/>
            <a:ext cx="3200400" cy="548640"/>
          </a:xfrm>
        </p:spPr>
        <p:txBody>
          <a:bodyPr/>
          <a:lstStyle/>
          <a:p>
            <a:pPr algn="ctr"/>
            <a:r>
              <a:rPr lang="en-US" sz="1600" b="1" dirty="0" err="1" smtClean="0"/>
              <a:t>Rui-Feng</a:t>
            </a:r>
            <a:endParaRPr lang="en-US" sz="1600" b="1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700588" y="1487573"/>
            <a:ext cx="3200400" cy="548640"/>
          </a:xfrm>
        </p:spPr>
        <p:txBody>
          <a:bodyPr>
            <a:normAutofit/>
          </a:bodyPr>
          <a:lstStyle/>
          <a:p>
            <a:pPr algn="ctr"/>
            <a:r>
              <a:rPr lang="en-US" sz="1600" b="1" dirty="0" smtClean="0"/>
              <a:t>Liu-Ho</a:t>
            </a:r>
            <a:endParaRPr lang="en-US" sz="1600" b="1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780" y="5748909"/>
            <a:ext cx="2007220" cy="992459"/>
          </a:xfrm>
          <a:prstGeom prst="rect">
            <a:avLst/>
          </a:prstGeom>
        </p:spPr>
      </p:pic>
      <p:pic>
        <p:nvPicPr>
          <p:cNvPr id="5" name="內容版面配置區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" y="2702471"/>
            <a:ext cx="3200400" cy="2221992"/>
          </a:xfrm>
        </p:spPr>
      </p:pic>
      <p:pic>
        <p:nvPicPr>
          <p:cNvPr id="11" name="內容版面配置區 10"/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990" y="2595743"/>
            <a:ext cx="3200400" cy="2400300"/>
          </a:xfrm>
        </p:spPr>
      </p:pic>
    </p:spTree>
    <p:extLst>
      <p:ext uri="{BB962C8B-B14F-4D97-AF65-F5344CB8AC3E}">
        <p14:creationId xmlns:p14="http://schemas.microsoft.com/office/powerpoint/2010/main" val="392529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b="1" dirty="0"/>
              <a:t>Cultural Spots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689013"/>
            <a:ext cx="3200400" cy="548640"/>
          </a:xfrm>
        </p:spPr>
        <p:txBody>
          <a:bodyPr/>
          <a:lstStyle/>
          <a:p>
            <a:r>
              <a:rPr lang="en-US" sz="1600" b="1" dirty="0" smtClean="0"/>
              <a:t>Lotus Lake</a:t>
            </a:r>
            <a:endParaRPr lang="en-US" sz="1600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"/>
          </p:nvPr>
        </p:nvSpPr>
        <p:spPr>
          <a:xfrm>
            <a:off x="4793020" y="1693473"/>
            <a:ext cx="3200400" cy="548640"/>
          </a:xfrm>
        </p:spPr>
        <p:txBody>
          <a:bodyPr>
            <a:normAutofit/>
          </a:bodyPr>
          <a:lstStyle/>
          <a:p>
            <a:r>
              <a:rPr lang="en-US" sz="1600" b="1" dirty="0" err="1" smtClean="0"/>
              <a:t>Fo-Guang</a:t>
            </a:r>
            <a:r>
              <a:rPr lang="en-US" sz="1600" b="1" dirty="0" smtClean="0"/>
              <a:t> Shan</a:t>
            </a:r>
            <a:endParaRPr lang="en-US" sz="1600" b="1" dirty="0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780" y="5748909"/>
            <a:ext cx="2007220" cy="992459"/>
          </a:xfrm>
          <a:prstGeom prst="rect">
            <a:avLst/>
          </a:prstGeom>
        </p:spPr>
      </p:pic>
      <p:pic>
        <p:nvPicPr>
          <p:cNvPr id="6" name="內容版面配置區 5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957" y="2640584"/>
            <a:ext cx="2331243" cy="3108325"/>
          </a:xfrm>
        </p:spPr>
      </p:pic>
      <p:pic>
        <p:nvPicPr>
          <p:cNvPr id="11" name="內容版面配置區 10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527" y="2917371"/>
            <a:ext cx="3200400" cy="2704511"/>
          </a:xfrm>
        </p:spPr>
      </p:pic>
    </p:spTree>
    <p:extLst>
      <p:ext uri="{BB962C8B-B14F-4D97-AF65-F5344CB8AC3E}">
        <p14:creationId xmlns:p14="http://schemas.microsoft.com/office/powerpoint/2010/main" val="3721283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506422"/>
            <a:ext cx="8229600" cy="1252728"/>
          </a:xfrm>
        </p:spPr>
        <p:txBody>
          <a:bodyPr>
            <a:normAutofit/>
          </a:bodyPr>
          <a:lstStyle/>
          <a:p>
            <a:r>
              <a:rPr lang="en-US" sz="4000" b="1" dirty="0"/>
              <a:t>Thank you and enjoy Kaohsiung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780" y="5748909"/>
            <a:ext cx="2007220" cy="992459"/>
          </a:xfrm>
          <a:prstGeom prst="rect">
            <a:avLst/>
          </a:prstGeom>
        </p:spPr>
      </p:pic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93" y="1320917"/>
            <a:ext cx="7527141" cy="4427992"/>
          </a:xfrm>
        </p:spPr>
      </p:pic>
    </p:spTree>
    <p:extLst>
      <p:ext uri="{BB962C8B-B14F-4D97-AF65-F5344CB8AC3E}">
        <p14:creationId xmlns:p14="http://schemas.microsoft.com/office/powerpoint/2010/main" val="274183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j0315598.jpg"/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rcRect r="57572"/>
          <a:stretch/>
        </p:blipFill>
        <p:spPr>
          <a:xfrm rot="1969388">
            <a:off x="7056338" y="2048222"/>
            <a:ext cx="2645520" cy="4447832"/>
          </a:xfrm>
          <a:prstGeom prst="rect">
            <a:avLst/>
          </a:prstGeom>
        </p:spPr>
      </p:pic>
      <p:sp>
        <p:nvSpPr>
          <p:cNvPr id="90114" name="Titre 1"/>
          <p:cNvSpPr>
            <a:spLocks noGrp="1"/>
          </p:cNvSpPr>
          <p:nvPr>
            <p:ph type="title"/>
          </p:nvPr>
        </p:nvSpPr>
        <p:spPr>
          <a:xfrm>
            <a:off x="0" y="1826903"/>
            <a:ext cx="9002713" cy="4022725"/>
          </a:xfrm>
        </p:spPr>
        <p:txBody>
          <a:bodyPr/>
          <a:lstStyle/>
          <a:p>
            <a:pPr algn="ctr" eaLnBrk="1" hangingPunct="1"/>
            <a:r>
              <a:rPr lang="fr-FR" altLang="zh-TW" sz="5400" b="1" i="1" dirty="0" smtClean="0"/>
              <a:t>Thanks for your attention ! </a:t>
            </a:r>
            <a:r>
              <a:rPr lang="fr-FR" altLang="zh-TW" sz="5400" b="1" dirty="0" smtClean="0"/>
              <a:t/>
            </a:r>
            <a:br>
              <a:rPr lang="fr-FR" altLang="zh-TW" sz="5400" b="1" dirty="0" smtClean="0"/>
            </a:br>
            <a:r>
              <a:rPr lang="fr-FR" altLang="zh-TW" sz="5400" b="1" dirty="0" smtClean="0"/>
              <a:t> </a:t>
            </a:r>
            <a:br>
              <a:rPr lang="fr-FR" altLang="zh-TW" sz="5400" b="1" dirty="0" smtClean="0"/>
            </a:br>
            <a:r>
              <a:rPr lang="fr-FR" altLang="zh-TW" sz="5400" b="1" dirty="0" smtClean="0"/>
              <a:t>Any questions  </a:t>
            </a:r>
          </a:p>
        </p:txBody>
      </p:sp>
    </p:spTree>
    <p:extLst>
      <p:ext uri="{BB962C8B-B14F-4D97-AF65-F5344CB8AC3E}">
        <p14:creationId xmlns:p14="http://schemas.microsoft.com/office/powerpoint/2010/main" val="3054327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8475" y="385686"/>
            <a:ext cx="7556500" cy="1116012"/>
          </a:xfrm>
        </p:spPr>
        <p:txBody>
          <a:bodyPr/>
          <a:lstStyle/>
          <a:p>
            <a:r>
              <a:rPr lang="en-US" altLang="zh-TW" sz="4000" b="1" dirty="0"/>
              <a:t>Location </a:t>
            </a:r>
            <a:r>
              <a:rPr lang="en-US" altLang="zh-TW" sz="4000" b="1" dirty="0" smtClean="0"/>
              <a:t>&amp; Program </a:t>
            </a:r>
            <a:r>
              <a:rPr lang="en-US" altLang="zh-TW" sz="4000" b="1" dirty="0"/>
              <a:t>team</a:t>
            </a:r>
            <a:endParaRPr lang="zh-TW" altLang="en-US" sz="40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0" y="5144662"/>
            <a:ext cx="2381250" cy="1590675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-200722" y="1208050"/>
            <a:ext cx="8467107" cy="5233639"/>
          </a:xfrm>
        </p:spPr>
        <p:txBody>
          <a:bodyPr/>
          <a:lstStyle/>
          <a:p>
            <a:pPr lvl="1">
              <a:lnSpc>
                <a:spcPts val="3360"/>
              </a:lnSpc>
              <a:spcBef>
                <a:spcPts val="2500"/>
              </a:spcBef>
            </a:pPr>
            <a:r>
              <a:rPr lang="en-US" altLang="zh-TW" sz="2800" dirty="0"/>
              <a:t>The GHRM office is located in room </a:t>
            </a:r>
            <a:r>
              <a:rPr lang="en-US" altLang="zh-TW" sz="2800" dirty="0">
                <a:solidFill>
                  <a:srgbClr val="002060"/>
                </a:solidFill>
              </a:rPr>
              <a:t>3046</a:t>
            </a:r>
            <a:r>
              <a:rPr lang="en-US" altLang="zh-TW" sz="2800" dirty="0"/>
              <a:t> on</a:t>
            </a:r>
            <a:r>
              <a:rPr lang="zh-TW" altLang="en-US" sz="2800" dirty="0"/>
              <a:t> </a:t>
            </a:r>
            <a:r>
              <a:rPr lang="en-US" altLang="zh-TW" sz="2800" dirty="0"/>
              <a:t>the 3 floor in the College of</a:t>
            </a:r>
            <a:r>
              <a:rPr lang="zh-TW" altLang="en-US" sz="2800" dirty="0"/>
              <a:t> </a:t>
            </a:r>
            <a:r>
              <a:rPr lang="en-US" altLang="zh-TW" sz="2800" dirty="0"/>
              <a:t>Management. </a:t>
            </a:r>
          </a:p>
          <a:p>
            <a:pPr lvl="1">
              <a:lnSpc>
                <a:spcPts val="3360"/>
              </a:lnSpc>
              <a:spcBef>
                <a:spcPts val="2500"/>
              </a:spcBef>
            </a:pPr>
            <a:r>
              <a:rPr lang="en-US" altLang="zh-TW" sz="2800" dirty="0"/>
              <a:t>Program director is professor </a:t>
            </a:r>
            <a:r>
              <a:rPr lang="en-US" altLang="zh-TW" sz="2800" dirty="0" smtClean="0">
                <a:solidFill>
                  <a:srgbClr val="002060"/>
                </a:solidFill>
              </a:rPr>
              <a:t>Jin </a:t>
            </a:r>
            <a:r>
              <a:rPr lang="en-US" altLang="zh-TW" sz="2800" dirty="0" err="1" smtClean="0">
                <a:solidFill>
                  <a:srgbClr val="002060"/>
                </a:solidFill>
              </a:rPr>
              <a:t>Feng</a:t>
            </a:r>
            <a:r>
              <a:rPr lang="en-US" altLang="zh-TW" sz="2800" dirty="0" smtClean="0">
                <a:solidFill>
                  <a:srgbClr val="002060"/>
                </a:solidFill>
              </a:rPr>
              <a:t> </a:t>
            </a:r>
            <a:r>
              <a:rPr lang="en-US" altLang="zh-TW" sz="2800" dirty="0" err="1" smtClean="0">
                <a:solidFill>
                  <a:srgbClr val="002060"/>
                </a:solidFill>
              </a:rPr>
              <a:t>Uen</a:t>
            </a:r>
            <a:r>
              <a:rPr lang="en-US" altLang="zh-TW" sz="2800" dirty="0" smtClean="0">
                <a:solidFill>
                  <a:srgbClr val="002060"/>
                </a:solidFill>
              </a:rPr>
              <a:t> (room 3014-1,TEL: 07-5252000</a:t>
            </a:r>
            <a:r>
              <a:rPr lang="zh-TW" altLang="en-US" sz="2800" dirty="0" smtClean="0">
                <a:solidFill>
                  <a:srgbClr val="002060"/>
                </a:solidFill>
              </a:rPr>
              <a:t> </a:t>
            </a:r>
            <a:r>
              <a:rPr lang="en-US" altLang="zh-TW" sz="2800" dirty="0" smtClean="0">
                <a:solidFill>
                  <a:srgbClr val="002060"/>
                </a:solidFill>
              </a:rPr>
              <a:t>ext.4935,                 Email: uen@cm.nsysu.edu.tw</a:t>
            </a:r>
            <a:r>
              <a:rPr lang="en-US" altLang="zh-TW" sz="2800" dirty="0">
                <a:solidFill>
                  <a:srgbClr val="002060"/>
                </a:solidFill>
              </a:rPr>
              <a:t>)</a:t>
            </a:r>
            <a:r>
              <a:rPr lang="en-US" altLang="zh-TW" sz="2800" dirty="0" smtClean="0"/>
              <a:t>.</a:t>
            </a:r>
            <a:endParaRPr lang="en-US" altLang="zh-TW" sz="2800" dirty="0"/>
          </a:p>
          <a:p>
            <a:pPr lvl="1">
              <a:lnSpc>
                <a:spcPts val="3360"/>
              </a:lnSpc>
              <a:spcBef>
                <a:spcPts val="2500"/>
              </a:spcBef>
            </a:pPr>
            <a:r>
              <a:rPr lang="en-US" altLang="zh-TW" sz="2800" dirty="0"/>
              <a:t>Program coordinator </a:t>
            </a:r>
            <a:r>
              <a:rPr lang="en-US" altLang="zh-TW" sz="2800" dirty="0" smtClean="0">
                <a:solidFill>
                  <a:srgbClr val="002060"/>
                </a:solidFill>
              </a:rPr>
              <a:t>Janet Chen and Cindy Lin</a:t>
            </a:r>
            <a:r>
              <a:rPr lang="en-US" altLang="zh-TW" sz="2800" dirty="0" smtClean="0"/>
              <a:t>.</a:t>
            </a:r>
          </a:p>
          <a:p>
            <a:pPr marL="228600" lvl="1" indent="0">
              <a:lnSpc>
                <a:spcPts val="3360"/>
              </a:lnSpc>
              <a:spcBef>
                <a:spcPts val="2500"/>
              </a:spcBef>
              <a:buNone/>
            </a:pPr>
            <a:r>
              <a:rPr lang="en-US" altLang="zh-TW" sz="2800" dirty="0" smtClean="0">
                <a:solidFill>
                  <a:srgbClr val="002060"/>
                </a:solidFill>
              </a:rPr>
              <a:t>Contact: </a:t>
            </a:r>
            <a:r>
              <a:rPr lang="en-US" altLang="zh-TW" sz="2800" dirty="0" smtClean="0">
                <a:solidFill>
                  <a:srgbClr val="002060"/>
                </a:solidFill>
                <a:hlinkClick r:id="rId3"/>
              </a:rPr>
              <a:t>cindy@staff.nsysu.edu.tw</a:t>
            </a:r>
            <a:r>
              <a:rPr lang="en-US" altLang="zh-TW" sz="2800" dirty="0" smtClean="0">
                <a:solidFill>
                  <a:srgbClr val="002060"/>
                </a:solidFill>
              </a:rPr>
              <a:t>                               TEL</a:t>
            </a:r>
            <a:r>
              <a:rPr lang="en-US" altLang="zh-TW" sz="2800" dirty="0">
                <a:solidFill>
                  <a:srgbClr val="002060"/>
                </a:solidFill>
              </a:rPr>
              <a:t>: </a:t>
            </a:r>
            <a:r>
              <a:rPr lang="en-US" altLang="zh-TW" sz="2800" dirty="0" smtClean="0">
                <a:solidFill>
                  <a:srgbClr val="002060"/>
                </a:solidFill>
              </a:rPr>
              <a:t>07-5252000</a:t>
            </a:r>
            <a:r>
              <a:rPr lang="zh-TW" altLang="en-US" sz="2800" dirty="0" smtClean="0">
                <a:solidFill>
                  <a:srgbClr val="002060"/>
                </a:solidFill>
              </a:rPr>
              <a:t> </a:t>
            </a:r>
            <a:r>
              <a:rPr lang="en-US" altLang="zh-TW" sz="2800" dirty="0" smtClean="0">
                <a:solidFill>
                  <a:srgbClr val="002060"/>
                </a:solidFill>
              </a:rPr>
              <a:t>ext.4941</a:t>
            </a:r>
            <a:endParaRPr lang="en-US" altLang="zh-TW" sz="2800" dirty="0">
              <a:solidFill>
                <a:srgbClr val="002060"/>
              </a:solidFill>
            </a:endParaRPr>
          </a:p>
          <a:p>
            <a:pPr marL="228600" lvl="1" indent="0">
              <a:lnSpc>
                <a:spcPts val="3360"/>
              </a:lnSpc>
              <a:spcBef>
                <a:spcPts val="2500"/>
              </a:spcBef>
              <a:buNone/>
            </a:pPr>
            <a:r>
              <a:rPr lang="en-US" altLang="zh-TW" sz="2800" dirty="0" smtClean="0"/>
              <a:t> </a:t>
            </a:r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038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000" b="1" dirty="0" smtClean="0"/>
              <a:t>Agenda</a:t>
            </a:r>
            <a:endParaRPr lang="zh-TW" altLang="en-US" sz="40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8114" y="1600200"/>
            <a:ext cx="7556500" cy="414496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altLang="zh-TW" sz="3200" dirty="0"/>
              <a:t>Program Features</a:t>
            </a:r>
            <a:endParaRPr kumimoji="1" lang="en-US" altLang="zh-TW" sz="3200" dirty="0">
              <a:ea typeface="微軟正黑體"/>
              <a:cs typeface="微軟正黑體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altLang="zh-TW" sz="3200" dirty="0"/>
              <a:t>Learning</a:t>
            </a:r>
            <a:r>
              <a:rPr lang="zh-TW" altLang="en-US" sz="3200" dirty="0"/>
              <a:t> </a:t>
            </a:r>
            <a:r>
              <a:rPr kumimoji="1" lang="en-US" altLang="zh-TW" sz="3200" dirty="0"/>
              <a:t>Goal</a:t>
            </a:r>
            <a:endParaRPr kumimoji="1" lang="en-US" altLang="zh-TW" sz="3200" dirty="0">
              <a:ea typeface="微軟正黑體"/>
              <a:cs typeface="微軟正黑體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altLang="zh-TW" sz="3200" dirty="0"/>
              <a:t>Program Design</a:t>
            </a:r>
            <a:endParaRPr kumimoji="1" lang="en-US" altLang="zh-TW" sz="3200" dirty="0">
              <a:ea typeface="微軟正黑體"/>
              <a:cs typeface="微軟正黑體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altLang="zh-TW" sz="3200" dirty="0"/>
              <a:t>About Kaohsiung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TW" sz="3200" dirty="0"/>
              <a:t>Tips</a:t>
            </a:r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034" y="4315316"/>
            <a:ext cx="4342238" cy="2025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14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8475" y="544631"/>
            <a:ext cx="7556500" cy="1116012"/>
          </a:xfrm>
        </p:spPr>
        <p:txBody>
          <a:bodyPr/>
          <a:lstStyle/>
          <a:p>
            <a:r>
              <a:rPr lang="en-US" altLang="zh-TW" sz="4000" b="1" dirty="0"/>
              <a:t>Program Features</a:t>
            </a:r>
            <a:r>
              <a:rPr kumimoji="1" lang="en-US" altLang="zh-TW" sz="4000" b="1" dirty="0">
                <a:ea typeface="微軟正黑體"/>
                <a:cs typeface="微軟正黑體"/>
              </a:rPr>
              <a:t/>
            </a:r>
            <a:br>
              <a:rPr kumimoji="1" lang="en-US" altLang="zh-TW" sz="4000" b="1" dirty="0">
                <a:ea typeface="微軟正黑體"/>
                <a:cs typeface="微軟正黑體"/>
              </a:rPr>
            </a:br>
            <a:endParaRPr lang="zh-TW" altLang="en-US" sz="40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1083" y="1656926"/>
            <a:ext cx="7753892" cy="4264371"/>
          </a:xfrm>
        </p:spPr>
        <p:txBody>
          <a:bodyPr/>
          <a:lstStyle/>
          <a:p>
            <a:pPr marL="180000" indent="-144000">
              <a:lnSpc>
                <a:spcPts val="3000"/>
              </a:lnSpc>
              <a:buFont typeface="+mj-lt"/>
              <a:buAutoNum type="arabicPeriod"/>
            </a:pPr>
            <a:r>
              <a:rPr lang="en-US" altLang="zh-TW" sz="3200" dirty="0"/>
              <a:t>Cross-cultural</a:t>
            </a:r>
          </a:p>
          <a:p>
            <a:pPr marL="180000" indent="-144000">
              <a:lnSpc>
                <a:spcPts val="3000"/>
              </a:lnSpc>
              <a:buFont typeface="+mj-lt"/>
              <a:buAutoNum type="arabicPeriod"/>
            </a:pPr>
            <a:r>
              <a:rPr lang="en-US" altLang="zh-TW" sz="3200" dirty="0"/>
              <a:t>Globalization and </a:t>
            </a:r>
            <a:r>
              <a:rPr lang="en-US" altLang="zh-TW" sz="3200" dirty="0" smtClean="0"/>
              <a:t>internationalization</a:t>
            </a:r>
          </a:p>
          <a:p>
            <a:pPr marL="180000" lvl="2" indent="-144000">
              <a:lnSpc>
                <a:spcPts val="3000"/>
              </a:lnSpc>
            </a:pPr>
            <a:r>
              <a:rPr lang="en-US" altLang="zh-TW" sz="3200" dirty="0" smtClean="0"/>
              <a:t>Foreign </a:t>
            </a:r>
            <a:r>
              <a:rPr lang="en-US" altLang="zh-TW" sz="3200" dirty="0"/>
              <a:t>exchange</a:t>
            </a:r>
          </a:p>
          <a:p>
            <a:pPr marL="180000" lvl="2" indent="-144000">
              <a:lnSpc>
                <a:spcPts val="3000"/>
              </a:lnSpc>
            </a:pPr>
            <a:r>
              <a:rPr lang="en-US" altLang="zh-TW" sz="3200" dirty="0" smtClean="0"/>
              <a:t>Ongoing Double degree Cooperation</a:t>
            </a:r>
            <a:endParaRPr lang="en-GB" altLang="zh-TW" sz="3200" dirty="0"/>
          </a:p>
          <a:p>
            <a:pPr marL="180000" indent="-144000">
              <a:lnSpc>
                <a:spcPts val="3000"/>
              </a:lnSpc>
              <a:buFont typeface="+mj-lt"/>
              <a:buAutoNum type="arabicPeriod"/>
            </a:pPr>
            <a:r>
              <a:rPr lang="en-US" altLang="zh-TW" sz="3200" dirty="0" smtClean="0"/>
              <a:t>Combined </a:t>
            </a:r>
            <a:r>
              <a:rPr lang="en-US" altLang="zh-TW" sz="3200" dirty="0"/>
              <a:t>with the enterprise</a:t>
            </a:r>
          </a:p>
          <a:p>
            <a:pPr marL="180000" lvl="2" indent="-144000">
              <a:lnSpc>
                <a:spcPts val="3000"/>
              </a:lnSpc>
            </a:pPr>
            <a:r>
              <a:rPr lang="en-US" altLang="zh-TW" sz="3200" dirty="0"/>
              <a:t>Business visit</a:t>
            </a:r>
          </a:p>
          <a:p>
            <a:pPr marL="180000" lvl="2" indent="-144000">
              <a:lnSpc>
                <a:spcPts val="3000"/>
              </a:lnSpc>
            </a:pPr>
            <a:r>
              <a:rPr lang="en-US" altLang="zh-TW" sz="3200" dirty="0" smtClean="0"/>
              <a:t>Internship project</a:t>
            </a:r>
            <a:endParaRPr lang="en-GB" altLang="zh-TW" sz="3200" dirty="0"/>
          </a:p>
          <a:p>
            <a:pPr marL="180000" lvl="2" indent="-144000">
              <a:lnSpc>
                <a:spcPts val="3000"/>
              </a:lnSpc>
            </a:pPr>
            <a:r>
              <a:rPr lang="en-US" altLang="zh-TW" sz="3200" dirty="0" smtClean="0"/>
              <a:t>Industrial Independent Study</a:t>
            </a:r>
            <a:endParaRPr lang="zh-TW" altLang="en-US" sz="3200" dirty="0"/>
          </a:p>
          <a:p>
            <a:pPr>
              <a:lnSpc>
                <a:spcPts val="3000"/>
              </a:lnSpc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81382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000" b="1" dirty="0" smtClean="0"/>
              <a:t>Learning Goal</a:t>
            </a:r>
            <a:endParaRPr lang="zh-TW" altLang="en-US" sz="40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98475" y="1739590"/>
            <a:ext cx="7556500" cy="438657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altLang="zh-TW" sz="3200" dirty="0"/>
              <a:t>Multinational culture </a:t>
            </a:r>
            <a:r>
              <a:rPr lang="en-US" altLang="zh-TW" sz="3200" dirty="0" smtClean="0"/>
              <a:t>understandings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TW" sz="3200" dirty="0" smtClean="0"/>
              <a:t>Transnational </a:t>
            </a:r>
            <a:r>
              <a:rPr lang="en-US" altLang="zh-TW" sz="3200" dirty="0"/>
              <a:t>HRM </a:t>
            </a:r>
            <a:r>
              <a:rPr lang="en-US" altLang="zh-TW" sz="3200" dirty="0" smtClean="0"/>
              <a:t>talents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TW" sz="3200" dirty="0"/>
              <a:t>Unite global HRM specialists and </a:t>
            </a:r>
            <a:r>
              <a:rPr lang="en-US" altLang="zh-TW" sz="3200" dirty="0" smtClean="0"/>
              <a:t>experts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TW" sz="3200" dirty="0" smtClean="0"/>
              <a:t>Multi-language </a:t>
            </a:r>
            <a:r>
              <a:rPr lang="en-US" altLang="zh-TW" sz="3200" dirty="0"/>
              <a:t>skills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64449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000" b="1" dirty="0" smtClean="0"/>
              <a:t>Program Design</a:t>
            </a:r>
            <a:endParaRPr lang="zh-TW" altLang="en-US" sz="40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98475" y="1440365"/>
            <a:ext cx="7556500" cy="5161157"/>
          </a:xfrm>
        </p:spPr>
        <p:txBody>
          <a:bodyPr/>
          <a:lstStyle/>
          <a:p>
            <a:pPr marL="0" indent="0">
              <a:spcBef>
                <a:spcPts val="3000"/>
              </a:spcBef>
              <a:spcAft>
                <a:spcPts val="80"/>
              </a:spcAft>
            </a:pPr>
            <a:r>
              <a:rPr lang="en-US" altLang="zh-TW" sz="3600" dirty="0"/>
              <a:t>Degree Requirements </a:t>
            </a:r>
            <a:r>
              <a:rPr lang="zh-TW" altLang="en-US" sz="3600" dirty="0"/>
              <a:t>：</a:t>
            </a:r>
            <a:endParaRPr lang="en-US" altLang="zh-TW" sz="3600" dirty="0"/>
          </a:p>
          <a:p>
            <a:pPr marL="514350" indent="-514350">
              <a:lnSpc>
                <a:spcPts val="2500"/>
              </a:lnSpc>
              <a:spcBef>
                <a:spcPts val="1200"/>
              </a:spcBef>
              <a:spcAft>
                <a:spcPts val="80"/>
              </a:spcAft>
              <a:buFont typeface="+mj-lt"/>
              <a:buAutoNum type="arabicParenR"/>
            </a:pPr>
            <a:r>
              <a:rPr lang="en-US" altLang="zh-TW" sz="2800" dirty="0"/>
              <a:t>Graduation credits </a:t>
            </a:r>
            <a:r>
              <a:rPr lang="en-US" altLang="zh-TW" sz="2800" dirty="0" smtClean="0">
                <a:solidFill>
                  <a:srgbClr val="FF0000"/>
                </a:solidFill>
              </a:rPr>
              <a:t>39</a:t>
            </a:r>
            <a:r>
              <a:rPr lang="en-US" altLang="zh-TW" sz="2800" dirty="0" smtClean="0"/>
              <a:t> credits</a:t>
            </a:r>
          </a:p>
          <a:p>
            <a:pPr marL="514350" indent="-514350">
              <a:lnSpc>
                <a:spcPts val="2500"/>
              </a:lnSpc>
              <a:spcBef>
                <a:spcPts val="1200"/>
              </a:spcBef>
              <a:spcAft>
                <a:spcPts val="80"/>
              </a:spcAft>
              <a:buFont typeface="+mj-lt"/>
              <a:buAutoNum type="arabicParenR"/>
            </a:pPr>
            <a:r>
              <a:rPr lang="en-US" altLang="zh-TW" sz="2800" dirty="0" smtClean="0"/>
              <a:t>For </a:t>
            </a:r>
            <a:r>
              <a:rPr lang="en-US" altLang="zh-TW" sz="2800" dirty="0">
                <a:solidFill>
                  <a:srgbClr val="FF0000"/>
                </a:solidFill>
              </a:rPr>
              <a:t>local students</a:t>
            </a:r>
            <a:r>
              <a:rPr lang="en-US" altLang="zh-TW" sz="2800" dirty="0"/>
              <a:t>,</a:t>
            </a:r>
            <a:r>
              <a:rPr lang="zh-TW" altLang="en-US" sz="2800" dirty="0"/>
              <a:t> </a:t>
            </a:r>
            <a:r>
              <a:rPr lang="en-US" altLang="zh-TW" sz="2800" dirty="0" smtClean="0"/>
              <a:t>minimum required </a:t>
            </a:r>
            <a:r>
              <a:rPr lang="en-US" altLang="zh-TW" sz="2800" dirty="0"/>
              <a:t>at least</a:t>
            </a:r>
            <a:r>
              <a:rPr lang="zh-TW" altLang="en-US" sz="2800" dirty="0"/>
              <a:t> </a:t>
            </a:r>
            <a:r>
              <a:rPr lang="en-US" altLang="zh-TW" sz="2800" dirty="0" smtClean="0"/>
              <a:t>should </a:t>
            </a:r>
            <a:r>
              <a:rPr lang="en-US" altLang="zh-TW" sz="2800" dirty="0"/>
              <a:t>take no less than two courses related to management </a:t>
            </a:r>
            <a:r>
              <a:rPr lang="en-US" altLang="zh-TW" sz="2800" dirty="0" smtClean="0"/>
              <a:t> </a:t>
            </a:r>
            <a:r>
              <a:rPr lang="en-US" altLang="zh-TW" sz="2800" dirty="0"/>
              <a:t>from overseas</a:t>
            </a:r>
            <a:r>
              <a:rPr lang="zh-TW" altLang="en-US" sz="2800" dirty="0"/>
              <a:t> </a:t>
            </a:r>
            <a:r>
              <a:rPr lang="en-US" altLang="zh-TW" sz="2800" dirty="0"/>
              <a:t>exchange within 1 </a:t>
            </a:r>
            <a:r>
              <a:rPr lang="en-US" altLang="zh-TW" sz="2800" dirty="0" smtClean="0"/>
              <a:t>semester</a:t>
            </a:r>
          </a:p>
          <a:p>
            <a:pPr marL="514350" indent="-514350">
              <a:lnSpc>
                <a:spcPts val="2500"/>
              </a:lnSpc>
              <a:spcBef>
                <a:spcPts val="1200"/>
              </a:spcBef>
              <a:spcAft>
                <a:spcPts val="80"/>
              </a:spcAft>
              <a:buFont typeface="+mj-lt"/>
              <a:buAutoNum type="arabicParenR"/>
            </a:pPr>
            <a:r>
              <a:rPr lang="en-US" altLang="zh-TW" sz="2800" dirty="0" smtClean="0">
                <a:solidFill>
                  <a:srgbClr val="FF0000"/>
                </a:solidFill>
              </a:rPr>
              <a:t>International </a:t>
            </a:r>
            <a:r>
              <a:rPr lang="en-US" altLang="zh-TW" sz="2800" dirty="0">
                <a:solidFill>
                  <a:srgbClr val="FF0000"/>
                </a:solidFill>
              </a:rPr>
              <a:t>students </a:t>
            </a:r>
            <a:r>
              <a:rPr lang="en-US" altLang="zh-TW" sz="2800" dirty="0"/>
              <a:t>should </a:t>
            </a:r>
            <a:r>
              <a:rPr lang="en-US" altLang="zh-TW" sz="2800" dirty="0" smtClean="0"/>
              <a:t>reach </a:t>
            </a:r>
            <a:r>
              <a:rPr lang="en-US" altLang="zh-TW" sz="2800" dirty="0"/>
              <a:t>Chinese proficiency, TOCFL score level 2 (A2) or New HSK score level </a:t>
            </a:r>
            <a:r>
              <a:rPr lang="en-US" altLang="zh-TW" sz="2800" dirty="0" smtClean="0"/>
              <a:t>2</a:t>
            </a:r>
          </a:p>
          <a:p>
            <a:pPr marL="514350" indent="-514350">
              <a:lnSpc>
                <a:spcPts val="2500"/>
              </a:lnSpc>
              <a:spcBef>
                <a:spcPts val="1200"/>
              </a:spcBef>
              <a:spcAft>
                <a:spcPts val="80"/>
              </a:spcAft>
              <a:buFont typeface="+mj-lt"/>
              <a:buAutoNum type="arabicParenR"/>
            </a:pPr>
            <a:r>
              <a:rPr lang="en-US" altLang="zh-TW" sz="2800" dirty="0">
                <a:solidFill>
                  <a:srgbClr val="FF0000"/>
                </a:solidFill>
              </a:rPr>
              <a:t>TOEFL score IBT79-80(IELTS6)</a:t>
            </a:r>
            <a:endParaRPr lang="en-US" altLang="zh-TW" sz="2800" dirty="0"/>
          </a:p>
          <a:p>
            <a:pPr marL="514350" indent="-514350">
              <a:lnSpc>
                <a:spcPts val="2500"/>
              </a:lnSpc>
              <a:spcBef>
                <a:spcPts val="1200"/>
              </a:spcBef>
              <a:spcAft>
                <a:spcPts val="80"/>
              </a:spcAft>
              <a:buFont typeface="+mj-lt"/>
              <a:buAutoNum type="arabicParenR"/>
            </a:pPr>
            <a:r>
              <a:rPr lang="en-US" altLang="zh-TW" sz="2800" dirty="0" smtClean="0">
                <a:solidFill>
                  <a:srgbClr val="FF0000"/>
                </a:solidFill>
              </a:rPr>
              <a:t>English</a:t>
            </a:r>
            <a:r>
              <a:rPr lang="en-US" altLang="zh-TW" sz="2800" dirty="0" smtClean="0"/>
              <a:t> Thesis</a:t>
            </a:r>
            <a:endParaRPr lang="zh-TW" altLang="en-US" sz="2800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4123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000" b="1" dirty="0" smtClean="0"/>
              <a:t>Program Structure</a:t>
            </a:r>
            <a:endParaRPr lang="zh-TW" altLang="en-US" sz="40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015" y="1218310"/>
            <a:ext cx="7136780" cy="4907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814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57224" y="214290"/>
            <a:ext cx="7520940" cy="548640"/>
          </a:xfrm>
        </p:spPr>
        <p:txBody>
          <a:bodyPr/>
          <a:lstStyle/>
          <a:p>
            <a:pPr algn="ctr"/>
            <a:r>
              <a:rPr lang="en-US" sz="4000" b="1" dirty="0"/>
              <a:t>Course Selection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228268" y="762930"/>
            <a:ext cx="7312896" cy="717250"/>
          </a:xfrm>
        </p:spPr>
        <p:txBody>
          <a:bodyPr anchor="ctr">
            <a:normAutofit/>
          </a:bodyPr>
          <a:lstStyle/>
          <a:p>
            <a:r>
              <a:rPr lang="en-US" sz="1800" dirty="0" smtClean="0"/>
              <a:t>Course Selection Websites</a:t>
            </a:r>
            <a:endParaRPr lang="en-US" sz="1800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357158" y="1268760"/>
            <a:ext cx="8535322" cy="2735264"/>
          </a:xfrm>
        </p:spPr>
        <p:txBody>
          <a:bodyPr>
            <a:noAutofit/>
          </a:bodyPr>
          <a:lstStyle/>
          <a:p>
            <a:r>
              <a:rPr lang="en-US" sz="2000" dirty="0" smtClean="0">
                <a:hlinkClick r:id="rId2"/>
              </a:rPr>
              <a:t>http://selcrs.nsysu.edu.tw/smain.asp?eng=1</a:t>
            </a:r>
            <a:endParaRPr lang="en-US" sz="2000" dirty="0" smtClean="0"/>
          </a:p>
          <a:p>
            <a:r>
              <a:rPr lang="en-US" sz="1800" dirty="0" smtClean="0"/>
              <a:t>Enter your account number and password. Next add/drop period is from </a:t>
            </a:r>
            <a:r>
              <a:rPr lang="en-US" sz="1800" dirty="0" smtClean="0">
                <a:solidFill>
                  <a:srgbClr val="FF0000"/>
                </a:solidFill>
              </a:rPr>
              <a:t>September 22nd to the 24th</a:t>
            </a:r>
            <a:r>
              <a:rPr lang="en-US" sz="1800" dirty="0" smtClean="0"/>
              <a:t>.</a:t>
            </a:r>
          </a:p>
          <a:p>
            <a:r>
              <a:rPr lang="en-US" sz="2000" dirty="0" smtClean="0">
                <a:hlinkClick r:id="rId3"/>
              </a:rPr>
              <a:t>http://selcrs.nsysu.edu.tw/menu1/qrycrsfrm.asp?HIS=1&amp;eng=1</a:t>
            </a:r>
            <a:endParaRPr lang="en-US" sz="2000" dirty="0" smtClean="0"/>
          </a:p>
          <a:p>
            <a:pPr marL="228600" lvl="1" indent="0">
              <a:buNone/>
            </a:pPr>
            <a:r>
              <a:rPr lang="en-US" sz="1800" dirty="0" smtClean="0"/>
              <a:t>Use this to see which courses are available. Set the Dept./Faculty to M461, then search. If you want to see what classes are taught in English check it, and you can look at other departments besides IBMBA. </a:t>
            </a:r>
          </a:p>
          <a:p>
            <a:pPr lvl="1" algn="ctr">
              <a:buNone/>
            </a:pPr>
            <a:endParaRPr lang="en-US" sz="1800" dirty="0" smtClean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395536" y="3719862"/>
            <a:ext cx="7488832" cy="717250"/>
          </a:xfrm>
        </p:spPr>
        <p:txBody>
          <a:bodyPr anchor="ctr">
            <a:noAutofit/>
          </a:bodyPr>
          <a:lstStyle/>
          <a:p>
            <a:r>
              <a:rPr lang="en-US" sz="2000" dirty="0" smtClean="0"/>
              <a:t>Password Information</a:t>
            </a:r>
            <a:endParaRPr lang="en-US" sz="2000" dirty="0"/>
          </a:p>
        </p:txBody>
      </p:sp>
      <p:pic>
        <p:nvPicPr>
          <p:cNvPr id="8" name="Content Placeholder 7" descr="2a.jpg"/>
          <p:cNvPicPr>
            <a:picLocks noGrp="1" noChangeAspect="1"/>
          </p:cNvPicPr>
          <p:nvPr>
            <p:ph sz="quarter" idx="4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257132"/>
            <a:ext cx="5688632" cy="2484236"/>
          </a:xfr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780" y="5748909"/>
            <a:ext cx="2007220" cy="992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54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vantage">
  <a:themeElements>
    <a:clrScheme name="Advantage">
      <a:dk1>
        <a:sysClr val="windowText" lastClr="000000"/>
      </a:dk1>
      <a:lt1>
        <a:sysClr val="window" lastClr="FFFFFF"/>
      </a:lt1>
      <a:dk2>
        <a:srgbClr val="2B142D"/>
      </a:dk2>
      <a:lt2>
        <a:srgbClr val="C3AFCC"/>
      </a:lt2>
      <a:accent1>
        <a:srgbClr val="663366"/>
      </a:accent1>
      <a:accent2>
        <a:srgbClr val="330F42"/>
      </a:accent2>
      <a:accent3>
        <a:srgbClr val="666699"/>
      </a:accent3>
      <a:accent4>
        <a:srgbClr val="999966"/>
      </a:accent4>
      <a:accent5>
        <a:srgbClr val="F7901E"/>
      </a:accent5>
      <a:accent6>
        <a:srgbClr val="A3A101"/>
      </a:accent6>
      <a:hlink>
        <a:srgbClr val="BC5FBC"/>
      </a:hlink>
      <a:folHlink>
        <a:srgbClr val="9775A7"/>
      </a:folHlink>
    </a:clrScheme>
    <a:fontScheme name="Advantage">
      <a:maj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Avantage.thmx</Template>
  <TotalTime>626</TotalTime>
  <Words>765</Words>
  <Application>Microsoft Office PowerPoint</Application>
  <PresentationFormat>如螢幕大小 (4:3)</PresentationFormat>
  <Paragraphs>155</Paragraphs>
  <Slides>29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29</vt:i4>
      </vt:variant>
    </vt:vector>
  </HeadingPairs>
  <TitlesOfParts>
    <vt:vector size="30" baseType="lpstr">
      <vt:lpstr>Avantage</vt:lpstr>
      <vt:lpstr>GHRM  Orientation</vt:lpstr>
      <vt:lpstr>GHRM 103 Orientation</vt:lpstr>
      <vt:lpstr>Location &amp; Program team</vt:lpstr>
      <vt:lpstr>Agenda</vt:lpstr>
      <vt:lpstr>Program Features </vt:lpstr>
      <vt:lpstr>Learning Goal</vt:lpstr>
      <vt:lpstr>Program Design</vt:lpstr>
      <vt:lpstr>Program Structure</vt:lpstr>
      <vt:lpstr>Course Selection</vt:lpstr>
      <vt:lpstr>Important!</vt:lpstr>
      <vt:lpstr>ADD &amp; DROP</vt:lpstr>
      <vt:lpstr>Cyber University</vt:lpstr>
      <vt:lpstr>Scholarships/Part time jobs  </vt:lpstr>
      <vt:lpstr>Study/Discussion Space</vt:lpstr>
      <vt:lpstr>Extra curriculum activities </vt:lpstr>
      <vt:lpstr>PowerPoint 簡報</vt:lpstr>
      <vt:lpstr>PowerPoint 簡報</vt:lpstr>
      <vt:lpstr>Kaohsiung, Taiwan</vt:lpstr>
      <vt:lpstr>Kaohsiung Metro Lines</vt:lpstr>
      <vt:lpstr>Places to go:   Agglomeration economic</vt:lpstr>
      <vt:lpstr>Places to go:   Agglomeration economic</vt:lpstr>
      <vt:lpstr>Places to go:  Art &amp; culture</vt:lpstr>
      <vt:lpstr>Places to go:  Get in touch with the wild side</vt:lpstr>
      <vt:lpstr>Places to go: things near NSYSU</vt:lpstr>
      <vt:lpstr>Clubbing in Kaohsiung  </vt:lpstr>
      <vt:lpstr>Night Markets</vt:lpstr>
      <vt:lpstr>Cultural Spots</vt:lpstr>
      <vt:lpstr>Thank you and enjoy Kaohsiung  </vt:lpstr>
      <vt:lpstr>Thanks for your attention !    Any questions  </vt:lpstr>
    </vt:vector>
  </TitlesOfParts>
  <Company>ESSCA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SIGMA MARKETING</dc:title>
  <dc:creator>Myrièm ZAOUALI</dc:creator>
  <cp:lastModifiedBy>user</cp:lastModifiedBy>
  <cp:revision>128</cp:revision>
  <dcterms:created xsi:type="dcterms:W3CDTF">2012-10-09T09:02:59Z</dcterms:created>
  <dcterms:modified xsi:type="dcterms:W3CDTF">2014-09-04T06:40:30Z</dcterms:modified>
</cp:coreProperties>
</file>